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2" r:id="rId2"/>
    <p:sldId id="271" r:id="rId3"/>
    <p:sldId id="278" r:id="rId4"/>
    <p:sldId id="263" r:id="rId5"/>
    <p:sldId id="300" r:id="rId6"/>
    <p:sldId id="274" r:id="rId7"/>
    <p:sldId id="292" r:id="rId8"/>
    <p:sldId id="272" r:id="rId9"/>
    <p:sldId id="295" r:id="rId10"/>
    <p:sldId id="306" r:id="rId11"/>
    <p:sldId id="279" r:id="rId12"/>
    <p:sldId id="282" r:id="rId13"/>
    <p:sldId id="287" r:id="rId14"/>
    <p:sldId id="288" r:id="rId15"/>
    <p:sldId id="301" r:id="rId16"/>
    <p:sldId id="284" r:id="rId17"/>
    <p:sldId id="280" r:id="rId18"/>
    <p:sldId id="285" r:id="rId19"/>
    <p:sldId id="289" r:id="rId20"/>
    <p:sldId id="290" r:id="rId21"/>
    <p:sldId id="291" r:id="rId22"/>
    <p:sldId id="286" r:id="rId23"/>
    <p:sldId id="298" r:id="rId24"/>
    <p:sldId id="293" r:id="rId25"/>
    <p:sldId id="294" r:id="rId26"/>
    <p:sldId id="305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99FF"/>
    <a:srgbClr val="333399"/>
    <a:srgbClr val="FFCC66"/>
    <a:srgbClr val="363080"/>
    <a:srgbClr val="5850A5"/>
    <a:srgbClr val="342F61"/>
    <a:srgbClr val="463F83"/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98" autoAdjust="0"/>
  </p:normalViewPr>
  <p:slideViewPr>
    <p:cSldViewPr>
      <p:cViewPr varScale="1">
        <p:scale>
          <a:sx n="89" d="100"/>
          <a:sy n="89" d="100"/>
        </p:scale>
        <p:origin x="725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1F0C83-18E4-4D98-9D0F-98921D9FA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03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2975A1-89F8-4FE5-929B-1FBD2D74B8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742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06F33-ABCD-4458-BD6D-887D68EA50E5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0446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1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06F33-ABCD-4458-BD6D-887D68EA50E5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59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1pPr>
            <a:lvl2pPr marL="757066" indent="-291179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2pPr>
            <a:lvl3pPr marL="1164717" indent="-232943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3pPr>
            <a:lvl4pPr marL="1630604" indent="-232943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4pPr>
            <a:lvl5pPr marL="2096491" indent="-232943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5pPr>
            <a:lvl6pPr marL="2562377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6pPr>
            <a:lvl7pPr marL="3028264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7pPr>
            <a:lvl8pPr marL="3494151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8pPr>
            <a:lvl9pPr marL="3960038" indent="-232943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9pPr>
          </a:lstStyle>
          <a:p>
            <a:pPr eaLnBrk="1" hangingPunct="1"/>
            <a:fld id="{2A728DDB-61E1-4EB2-9DA5-3BDCFECE74B6}" type="slidenum">
              <a:rPr lang="en-US" sz="1200" b="0">
                <a:latin typeface="Arial" panose="020B0604020202020204" pitchFamily="34" charset="0"/>
              </a:rPr>
              <a:pPr eaLnBrk="1" hangingPunct="1"/>
              <a:t>3</a:t>
            </a:fld>
            <a:endParaRPr lang="en-US" sz="1200" b="0"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8A109-DA3F-4388-8A19-49948CDFA5C6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51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362BF-82A2-4BF8-ADD4-05465774393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983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3680" indent="-2783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3353" indent="-22267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58694" indent="-22267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4036" indent="-22267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49376" indent="-2226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4718" indent="-2226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0059" indent="-2226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85401" indent="-2226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4F053FA-F75F-44BF-928A-957898DC2255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72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4A573-BC61-423B-B994-246280EEEC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43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B45B7-0A60-4681-A2A9-E08FE1928239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9392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B45B7-0A60-4681-A2A9-E08FE1928239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900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0" name="Rectangle 94"/>
          <p:cNvSpPr>
            <a:spLocks noChangeArrowheads="1"/>
          </p:cNvSpPr>
          <p:nvPr/>
        </p:nvSpPr>
        <p:spPr bwMode="auto">
          <a:xfrm>
            <a:off x="0" y="1936750"/>
            <a:ext cx="9144000" cy="29876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76263" y="2062163"/>
            <a:ext cx="7920037" cy="16557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76263" y="3754438"/>
            <a:ext cx="7920037" cy="719137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4A48BB25-B59F-495B-B31A-1F68CF2CE00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7339013" y="3881438"/>
            <a:ext cx="9525" cy="1587"/>
          </a:xfrm>
          <a:custGeom>
            <a:avLst/>
            <a:gdLst>
              <a:gd name="T0" fmla="*/ 0 w 6"/>
              <a:gd name="T1" fmla="*/ 0 w 6"/>
              <a:gd name="T2" fmla="*/ 6 w 6"/>
              <a:gd name="T3" fmla="*/ 0 w 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6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rgbClr val="4409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1F859B-EDFD-43CC-9326-82323542F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9603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437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437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E729D4-E9F1-4AED-A170-D8D6C06EDA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626304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557338"/>
            <a:ext cx="8291513" cy="4068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0F31BABF-6A06-4344-BC58-1E48BBA324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944567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557338"/>
            <a:ext cx="8291513" cy="40687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1BD0C6EC-B06F-40B3-8F39-DB352294F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78218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373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8022CF02-D050-42A7-9134-D690DB5D8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28935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834956-C0B9-4B0D-A11B-8A1B872DF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47932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734ADB-E529-4480-BE29-2164C6B39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03032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68763" cy="4068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363" y="1557338"/>
            <a:ext cx="4070350" cy="4068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85DF75-E951-4646-8BA7-7A564F43F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743878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0EA63B-3B9D-447B-9DAD-856321905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01176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B92152-3611-4C62-8E5E-3565CAC7A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557338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EB4067-5DC1-4E28-8870-533C5550E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13078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D07E8B-A7B9-4A3F-9AB1-44248B333C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358863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CEF414-95CC-40D7-A9B2-EA5C11BBD6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85912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Rectangle 247"/>
          <p:cNvSpPr>
            <a:spLocks noChangeArrowheads="1"/>
          </p:cNvSpPr>
          <p:nvPr/>
        </p:nvSpPr>
        <p:spPr bwMode="auto">
          <a:xfrm>
            <a:off x="0" y="0"/>
            <a:ext cx="9144000" cy="1160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91513" cy="40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73813" y="6497638"/>
            <a:ext cx="2133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031E44-2D0B-4A1B-9B32-E0EE76488D3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263" y="2240868"/>
            <a:ext cx="7920037" cy="1655762"/>
          </a:xfrm>
        </p:spPr>
        <p:txBody>
          <a:bodyPr/>
          <a:lstStyle/>
          <a:p>
            <a:r>
              <a:rPr lang="en-GB" altLang="en-US" dirty="0" smtClean="0"/>
              <a:t>17 </a:t>
            </a:r>
            <a:r>
              <a:rPr lang="en-GB" altLang="en-US" dirty="0" smtClean="0"/>
              <a:t>LID </a:t>
            </a:r>
            <a:br>
              <a:rPr lang="en-GB" altLang="en-US" dirty="0" smtClean="0"/>
            </a:br>
            <a:r>
              <a:rPr lang="en-GB" altLang="en-US" dirty="0" smtClean="0"/>
              <a:t>Lessons </a:t>
            </a:r>
            <a:br>
              <a:rPr lang="en-GB" altLang="en-US" dirty="0" smtClean="0"/>
            </a:br>
            <a:r>
              <a:rPr lang="en-GB" altLang="en-US" dirty="0" smtClean="0"/>
              <a:t>Learned</a:t>
            </a:r>
            <a:endParaRPr lang="en-US" alt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 dirty="0" smtClean="0"/>
          </a:p>
          <a:p>
            <a:r>
              <a:rPr lang="en-GB" altLang="en-US" dirty="0" smtClean="0"/>
              <a:t>Dan Cloak, P.E.</a:t>
            </a: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" r="19852" b="126"/>
          <a:stretch/>
        </p:blipFill>
        <p:spPr>
          <a:xfrm>
            <a:off x="3203848" y="8620"/>
            <a:ext cx="5932920" cy="68493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0" y="0"/>
            <a:ext cx="4437530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863716" y="112043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1846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8429" y="112043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1388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6254" y="1538343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805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3045" y="1849967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1-FY-1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780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3045" y="1114663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1-FY-2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1625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7509" y="156542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4910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3716" y="221555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2204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4002" y="221555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2550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9701" y="3117212"/>
            <a:ext cx="760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-FY-2    370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5379" y="218635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3580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3921" y="2867081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400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3482" y="2493965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1620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6863" y="3843573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1846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7150" y="3836290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1388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88582" y="348952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1000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7105" y="3829942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3775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3030" y="3255418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3-FY-1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1145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56116" y="3821085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3-FY-2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1665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30317" y="5225634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730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4368" y="4490100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1575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4289" y="591948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8045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10026" y="4737742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520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73060" y="4860157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1792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8095" y="5179372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1753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78047" y="5482262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1846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78047" y="5840051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1388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40955" y="5056709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5-FY-1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1045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15207" y="5436547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5-FY-2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1790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70990" y="591948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5390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55972" y="5124473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955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56725" y="591323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8235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67258" y="4934345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1792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14413" y="5209802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1753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325817" y="4779856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555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07302" y="5171704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615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26972" y="4546944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1615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34557" y="406547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2204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254986" y="4065474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2550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28935" y="3429687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670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53067" y="3763254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7-FY-1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1615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36260" y="3264942"/>
            <a:ext cx="760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-FY-2    920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668391" y="348952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7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2760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09674" y="2464481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1792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06473" y="2466973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1753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22972" y="2464481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4190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31182" y="2139681"/>
            <a:ext cx="760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8-FY-1    870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18527" y="2337912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480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73783" y="2943652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8-FY-2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1715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53879" y="107153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-RF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2204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083629" y="1078273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-RR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2550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622972" y="1631295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-RY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4150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285554" y="171329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-DW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370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06947" y="1985538"/>
            <a:ext cx="7608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9-FY-1    460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18527" y="1382937"/>
            <a:ext cx="5309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</a:t>
            </a:r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-FY-2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1670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54179" y="4099968"/>
            <a:ext cx="415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S-1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9330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994858" y="4099968"/>
            <a:ext cx="4732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S-2</a:t>
            </a:r>
          </a:p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10370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06733" y="4704924"/>
            <a:ext cx="30008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HP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924501" y="893607"/>
            <a:ext cx="30008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LP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07922" y="6529632"/>
            <a:ext cx="610508" cy="37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033319" y="6529261"/>
            <a:ext cx="58862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accent6"/>
                </a:solidFill>
                <a:latin typeface="Futura Medium" panose="020B0500000000000000" pitchFamily="34" charset="0"/>
              </a:rPr>
              <a:t>50 feet</a:t>
            </a:r>
            <a:endParaRPr lang="en-US" sz="750" dirty="0">
              <a:solidFill>
                <a:schemeClr val="accent6"/>
              </a:solidFill>
              <a:latin typeface="Futura Medium" panose="020B0500000000000000" pitchFamily="34" charset="0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7337509" y="778051"/>
            <a:ext cx="1695833" cy="243119"/>
          </a:xfrm>
          <a:custGeom>
            <a:avLst/>
            <a:gdLst>
              <a:gd name="connsiteX0" fmla="*/ 2200275 w 2203450"/>
              <a:gd name="connsiteY0" fmla="*/ 28575 h 200025"/>
              <a:gd name="connsiteX1" fmla="*/ 263525 w 2203450"/>
              <a:gd name="connsiteY1" fmla="*/ 0 h 200025"/>
              <a:gd name="connsiteX2" fmla="*/ 203200 w 2203450"/>
              <a:gd name="connsiteY2" fmla="*/ 15875 h 200025"/>
              <a:gd name="connsiteX3" fmla="*/ 139700 w 2203450"/>
              <a:gd name="connsiteY3" fmla="*/ 34925 h 200025"/>
              <a:gd name="connsiteX4" fmla="*/ 92075 w 2203450"/>
              <a:gd name="connsiteY4" fmla="*/ 66675 h 200025"/>
              <a:gd name="connsiteX5" fmla="*/ 57150 w 2203450"/>
              <a:gd name="connsiteY5" fmla="*/ 101600 h 200025"/>
              <a:gd name="connsiteX6" fmla="*/ 19050 w 2203450"/>
              <a:gd name="connsiteY6" fmla="*/ 155575 h 200025"/>
              <a:gd name="connsiteX7" fmla="*/ 0 w 2203450"/>
              <a:gd name="connsiteY7" fmla="*/ 171450 h 200025"/>
              <a:gd name="connsiteX8" fmla="*/ 2203450 w 2203450"/>
              <a:gd name="connsiteY8" fmla="*/ 200025 h 200025"/>
              <a:gd name="connsiteX9" fmla="*/ 2200275 w 2203450"/>
              <a:gd name="connsiteY9" fmla="*/ 28575 h 200025"/>
              <a:gd name="connsiteX0" fmla="*/ 2203450 w 2206625"/>
              <a:gd name="connsiteY0" fmla="*/ 28575 h 200025"/>
              <a:gd name="connsiteX1" fmla="*/ 266700 w 2206625"/>
              <a:gd name="connsiteY1" fmla="*/ 0 h 200025"/>
              <a:gd name="connsiteX2" fmla="*/ 206375 w 2206625"/>
              <a:gd name="connsiteY2" fmla="*/ 15875 h 200025"/>
              <a:gd name="connsiteX3" fmla="*/ 142875 w 2206625"/>
              <a:gd name="connsiteY3" fmla="*/ 34925 h 200025"/>
              <a:gd name="connsiteX4" fmla="*/ 95250 w 2206625"/>
              <a:gd name="connsiteY4" fmla="*/ 66675 h 200025"/>
              <a:gd name="connsiteX5" fmla="*/ 60325 w 2206625"/>
              <a:gd name="connsiteY5" fmla="*/ 101600 h 200025"/>
              <a:gd name="connsiteX6" fmla="*/ 22225 w 2206625"/>
              <a:gd name="connsiteY6" fmla="*/ 155575 h 200025"/>
              <a:gd name="connsiteX7" fmla="*/ 0 w 2206625"/>
              <a:gd name="connsiteY7" fmla="*/ 190500 h 200025"/>
              <a:gd name="connsiteX8" fmla="*/ 2206625 w 2206625"/>
              <a:gd name="connsiteY8" fmla="*/ 200025 h 200025"/>
              <a:gd name="connsiteX9" fmla="*/ 2203450 w 2206625"/>
              <a:gd name="connsiteY9" fmla="*/ 28575 h 200025"/>
              <a:gd name="connsiteX0" fmla="*/ 2203450 w 2203590"/>
              <a:gd name="connsiteY0" fmla="*/ 28575 h 234950"/>
              <a:gd name="connsiteX1" fmla="*/ 266700 w 2203590"/>
              <a:gd name="connsiteY1" fmla="*/ 0 h 234950"/>
              <a:gd name="connsiteX2" fmla="*/ 206375 w 2203590"/>
              <a:gd name="connsiteY2" fmla="*/ 15875 h 234950"/>
              <a:gd name="connsiteX3" fmla="*/ 142875 w 2203590"/>
              <a:gd name="connsiteY3" fmla="*/ 34925 h 234950"/>
              <a:gd name="connsiteX4" fmla="*/ 95250 w 2203590"/>
              <a:gd name="connsiteY4" fmla="*/ 66675 h 234950"/>
              <a:gd name="connsiteX5" fmla="*/ 60325 w 2203590"/>
              <a:gd name="connsiteY5" fmla="*/ 101600 h 234950"/>
              <a:gd name="connsiteX6" fmla="*/ 22225 w 2203590"/>
              <a:gd name="connsiteY6" fmla="*/ 155575 h 234950"/>
              <a:gd name="connsiteX7" fmla="*/ 0 w 2203590"/>
              <a:gd name="connsiteY7" fmla="*/ 190500 h 234950"/>
              <a:gd name="connsiteX8" fmla="*/ 2200275 w 2203590"/>
              <a:gd name="connsiteY8" fmla="*/ 234950 h 234950"/>
              <a:gd name="connsiteX9" fmla="*/ 2203450 w 2203590"/>
              <a:gd name="connsiteY9" fmla="*/ 28575 h 234950"/>
              <a:gd name="connsiteX0" fmla="*/ 2203450 w 2203590"/>
              <a:gd name="connsiteY0" fmla="*/ 28575 h 231775"/>
              <a:gd name="connsiteX1" fmla="*/ 266700 w 2203590"/>
              <a:gd name="connsiteY1" fmla="*/ 0 h 231775"/>
              <a:gd name="connsiteX2" fmla="*/ 206375 w 2203590"/>
              <a:gd name="connsiteY2" fmla="*/ 15875 h 231775"/>
              <a:gd name="connsiteX3" fmla="*/ 142875 w 2203590"/>
              <a:gd name="connsiteY3" fmla="*/ 34925 h 231775"/>
              <a:gd name="connsiteX4" fmla="*/ 95250 w 2203590"/>
              <a:gd name="connsiteY4" fmla="*/ 66675 h 231775"/>
              <a:gd name="connsiteX5" fmla="*/ 60325 w 2203590"/>
              <a:gd name="connsiteY5" fmla="*/ 101600 h 231775"/>
              <a:gd name="connsiteX6" fmla="*/ 22225 w 2203590"/>
              <a:gd name="connsiteY6" fmla="*/ 155575 h 231775"/>
              <a:gd name="connsiteX7" fmla="*/ 0 w 2203590"/>
              <a:gd name="connsiteY7" fmla="*/ 190500 h 231775"/>
              <a:gd name="connsiteX8" fmla="*/ 2200275 w 2203590"/>
              <a:gd name="connsiteY8" fmla="*/ 231775 h 231775"/>
              <a:gd name="connsiteX9" fmla="*/ 2203450 w 2203590"/>
              <a:gd name="connsiteY9" fmla="*/ 28575 h 231775"/>
              <a:gd name="connsiteX0" fmla="*/ 2203450 w 2203590"/>
              <a:gd name="connsiteY0" fmla="*/ 28575 h 225425"/>
              <a:gd name="connsiteX1" fmla="*/ 266700 w 2203590"/>
              <a:gd name="connsiteY1" fmla="*/ 0 h 225425"/>
              <a:gd name="connsiteX2" fmla="*/ 206375 w 2203590"/>
              <a:gd name="connsiteY2" fmla="*/ 15875 h 225425"/>
              <a:gd name="connsiteX3" fmla="*/ 142875 w 2203590"/>
              <a:gd name="connsiteY3" fmla="*/ 34925 h 225425"/>
              <a:gd name="connsiteX4" fmla="*/ 95250 w 2203590"/>
              <a:gd name="connsiteY4" fmla="*/ 66675 h 225425"/>
              <a:gd name="connsiteX5" fmla="*/ 60325 w 2203590"/>
              <a:gd name="connsiteY5" fmla="*/ 101600 h 225425"/>
              <a:gd name="connsiteX6" fmla="*/ 22225 w 2203590"/>
              <a:gd name="connsiteY6" fmla="*/ 155575 h 225425"/>
              <a:gd name="connsiteX7" fmla="*/ 0 w 2203590"/>
              <a:gd name="connsiteY7" fmla="*/ 190500 h 225425"/>
              <a:gd name="connsiteX8" fmla="*/ 2200275 w 2203590"/>
              <a:gd name="connsiteY8" fmla="*/ 225425 h 225425"/>
              <a:gd name="connsiteX9" fmla="*/ 2203450 w 2203590"/>
              <a:gd name="connsiteY9" fmla="*/ 28575 h 22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3590" h="225425">
                <a:moveTo>
                  <a:pt x="2203450" y="28575"/>
                </a:moveTo>
                <a:lnTo>
                  <a:pt x="266700" y="0"/>
                </a:lnTo>
                <a:lnTo>
                  <a:pt x="206375" y="15875"/>
                </a:lnTo>
                <a:lnTo>
                  <a:pt x="142875" y="34925"/>
                </a:lnTo>
                <a:lnTo>
                  <a:pt x="95250" y="66675"/>
                </a:lnTo>
                <a:lnTo>
                  <a:pt x="60325" y="101600"/>
                </a:lnTo>
                <a:lnTo>
                  <a:pt x="22225" y="155575"/>
                </a:lnTo>
                <a:lnTo>
                  <a:pt x="0" y="190500"/>
                </a:lnTo>
                <a:lnTo>
                  <a:pt x="2200275" y="225425"/>
                </a:lnTo>
                <a:cubicBezTo>
                  <a:pt x="2199217" y="168275"/>
                  <a:pt x="2204508" y="85725"/>
                  <a:pt x="2203450" y="28575"/>
                </a:cubicBezTo>
                <a:close/>
              </a:path>
            </a:pathLst>
          </a:cu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6574774" y="930454"/>
            <a:ext cx="154031" cy="56054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7215207" y="944975"/>
            <a:ext cx="154031" cy="61909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67509" y="201789"/>
            <a:ext cx="430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Futura Medium" panose="020B0500000000000000" pitchFamily="34" charset="0"/>
              </a:rPr>
              <a:t>Stormwater Control Plan Exhibit</a:t>
            </a:r>
            <a:br>
              <a:rPr lang="en-US" sz="900" b="1" dirty="0">
                <a:latin typeface="Futura Medium" panose="020B0500000000000000" pitchFamily="34" charset="0"/>
              </a:rPr>
            </a:br>
            <a:r>
              <a:rPr lang="en-US" sz="900" b="1" dirty="0">
                <a:latin typeface="Futura Medium" panose="020B0500000000000000" pitchFamily="34" charset="0"/>
              </a:rPr>
              <a:t>Whispering Pines Lane</a:t>
            </a:r>
            <a:endParaRPr lang="en-US" sz="900" b="1" dirty="0">
              <a:latin typeface="Futura Medium" panose="020B0500000000000000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62030" y="774974"/>
            <a:ext cx="17700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Futura Medium" panose="020B0500000000000000" pitchFamily="34" charset="0"/>
              </a:rPr>
              <a:t>Bioretention 2  2700 SF</a:t>
            </a:r>
            <a:endParaRPr lang="en-US" sz="900" b="1" dirty="0">
              <a:latin typeface="Futura Medium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9270" y="6289826"/>
            <a:ext cx="4635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6"/>
                </a:solidFill>
                <a:latin typeface="Futura-Book" panose="020B0500000000000000" pitchFamily="34" charset="0"/>
              </a:rPr>
              <a:t>+103.6</a:t>
            </a:r>
            <a:endParaRPr lang="en-US" sz="600" dirty="0">
              <a:solidFill>
                <a:schemeClr val="accent6"/>
              </a:solidFill>
              <a:latin typeface="Futura-Book" panose="020B0500000000000000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598854" y="6321637"/>
            <a:ext cx="4635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6"/>
                </a:solidFill>
                <a:latin typeface="Futura-Book" panose="020B0500000000000000" pitchFamily="34" charset="0"/>
              </a:rPr>
              <a:t>+103.2</a:t>
            </a:r>
            <a:endParaRPr lang="en-US" sz="600" dirty="0">
              <a:solidFill>
                <a:schemeClr val="accent6"/>
              </a:solidFill>
              <a:latin typeface="Futura-Book" panose="020B0500000000000000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51764" y="997481"/>
            <a:ext cx="4635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6"/>
                </a:solidFill>
                <a:latin typeface="Futura-Book" panose="020B0500000000000000" pitchFamily="34" charset="0"/>
              </a:rPr>
              <a:t>+102.4</a:t>
            </a:r>
            <a:endParaRPr lang="en-US" sz="600" dirty="0">
              <a:solidFill>
                <a:schemeClr val="accent6"/>
              </a:solidFill>
              <a:latin typeface="Futura-Book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877106" y="525577"/>
            <a:ext cx="4162784" cy="591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5559787" y="6520928"/>
            <a:ext cx="34229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accent6"/>
                </a:solidFill>
                <a:latin typeface="Futura-Book" panose="020B0500000000000000" pitchFamily="34" charset="0"/>
              </a:rPr>
              <a:t>EXAMPLE RESIDENTIAL SUBDIVISION    EXHIBIT    SEPTEMBER 24, 2015</a:t>
            </a:r>
            <a:endParaRPr lang="en-US" sz="600" dirty="0">
              <a:solidFill>
                <a:schemeClr val="accent6"/>
              </a:solidFill>
              <a:latin typeface="Futura-Book" panose="020B0500000000000000" pitchFamily="34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4902500" y="733312"/>
            <a:ext cx="1672274" cy="243048"/>
          </a:xfrm>
          <a:custGeom>
            <a:avLst/>
            <a:gdLst>
              <a:gd name="connsiteX0" fmla="*/ 0 w 2178844"/>
              <a:gd name="connsiteY0" fmla="*/ 142875 h 214312"/>
              <a:gd name="connsiteX1" fmla="*/ 4763 w 2178844"/>
              <a:gd name="connsiteY1" fmla="*/ 0 h 214312"/>
              <a:gd name="connsiteX2" fmla="*/ 1876425 w 2178844"/>
              <a:gd name="connsiteY2" fmla="*/ 30956 h 214312"/>
              <a:gd name="connsiteX3" fmla="*/ 1928813 w 2178844"/>
              <a:gd name="connsiteY3" fmla="*/ 35718 h 214312"/>
              <a:gd name="connsiteX4" fmla="*/ 1993107 w 2178844"/>
              <a:gd name="connsiteY4" fmla="*/ 47625 h 214312"/>
              <a:gd name="connsiteX5" fmla="*/ 2031207 w 2178844"/>
              <a:gd name="connsiteY5" fmla="*/ 64293 h 214312"/>
              <a:gd name="connsiteX6" fmla="*/ 2055019 w 2178844"/>
              <a:gd name="connsiteY6" fmla="*/ 83343 h 214312"/>
              <a:gd name="connsiteX7" fmla="*/ 2095500 w 2178844"/>
              <a:gd name="connsiteY7" fmla="*/ 107156 h 214312"/>
              <a:gd name="connsiteX8" fmla="*/ 2112169 w 2178844"/>
              <a:gd name="connsiteY8" fmla="*/ 130968 h 214312"/>
              <a:gd name="connsiteX9" fmla="*/ 2138363 w 2178844"/>
              <a:gd name="connsiteY9" fmla="*/ 161925 h 214312"/>
              <a:gd name="connsiteX10" fmla="*/ 2166938 w 2178844"/>
              <a:gd name="connsiteY10" fmla="*/ 188118 h 214312"/>
              <a:gd name="connsiteX11" fmla="*/ 2178844 w 2178844"/>
              <a:gd name="connsiteY11" fmla="*/ 214312 h 214312"/>
              <a:gd name="connsiteX12" fmla="*/ 0 w 2178844"/>
              <a:gd name="connsiteY12" fmla="*/ 142875 h 214312"/>
              <a:gd name="connsiteX0" fmla="*/ 0 w 2183607"/>
              <a:gd name="connsiteY0" fmla="*/ 195262 h 214312"/>
              <a:gd name="connsiteX1" fmla="*/ 9526 w 2183607"/>
              <a:gd name="connsiteY1" fmla="*/ 0 h 214312"/>
              <a:gd name="connsiteX2" fmla="*/ 1881188 w 2183607"/>
              <a:gd name="connsiteY2" fmla="*/ 30956 h 214312"/>
              <a:gd name="connsiteX3" fmla="*/ 1933576 w 2183607"/>
              <a:gd name="connsiteY3" fmla="*/ 35718 h 214312"/>
              <a:gd name="connsiteX4" fmla="*/ 1997870 w 2183607"/>
              <a:gd name="connsiteY4" fmla="*/ 47625 h 214312"/>
              <a:gd name="connsiteX5" fmla="*/ 2035970 w 2183607"/>
              <a:gd name="connsiteY5" fmla="*/ 64293 h 214312"/>
              <a:gd name="connsiteX6" fmla="*/ 2059782 w 2183607"/>
              <a:gd name="connsiteY6" fmla="*/ 83343 h 214312"/>
              <a:gd name="connsiteX7" fmla="*/ 2100263 w 2183607"/>
              <a:gd name="connsiteY7" fmla="*/ 107156 h 214312"/>
              <a:gd name="connsiteX8" fmla="*/ 2116932 w 2183607"/>
              <a:gd name="connsiteY8" fmla="*/ 130968 h 214312"/>
              <a:gd name="connsiteX9" fmla="*/ 2143126 w 2183607"/>
              <a:gd name="connsiteY9" fmla="*/ 161925 h 214312"/>
              <a:gd name="connsiteX10" fmla="*/ 2171701 w 2183607"/>
              <a:gd name="connsiteY10" fmla="*/ 188118 h 214312"/>
              <a:gd name="connsiteX11" fmla="*/ 2183607 w 2183607"/>
              <a:gd name="connsiteY11" fmla="*/ 214312 h 214312"/>
              <a:gd name="connsiteX12" fmla="*/ 0 w 2183607"/>
              <a:gd name="connsiteY12" fmla="*/ 195262 h 214312"/>
              <a:gd name="connsiteX0" fmla="*/ 0 w 2197894"/>
              <a:gd name="connsiteY0" fmla="*/ 195262 h 223837"/>
              <a:gd name="connsiteX1" fmla="*/ 9526 w 2197894"/>
              <a:gd name="connsiteY1" fmla="*/ 0 h 223837"/>
              <a:gd name="connsiteX2" fmla="*/ 1881188 w 2197894"/>
              <a:gd name="connsiteY2" fmla="*/ 30956 h 223837"/>
              <a:gd name="connsiteX3" fmla="*/ 1933576 w 2197894"/>
              <a:gd name="connsiteY3" fmla="*/ 35718 h 223837"/>
              <a:gd name="connsiteX4" fmla="*/ 1997870 w 2197894"/>
              <a:gd name="connsiteY4" fmla="*/ 47625 h 223837"/>
              <a:gd name="connsiteX5" fmla="*/ 2035970 w 2197894"/>
              <a:gd name="connsiteY5" fmla="*/ 64293 h 223837"/>
              <a:gd name="connsiteX6" fmla="*/ 2059782 w 2197894"/>
              <a:gd name="connsiteY6" fmla="*/ 83343 h 223837"/>
              <a:gd name="connsiteX7" fmla="*/ 2100263 w 2197894"/>
              <a:gd name="connsiteY7" fmla="*/ 107156 h 223837"/>
              <a:gd name="connsiteX8" fmla="*/ 2116932 w 2197894"/>
              <a:gd name="connsiteY8" fmla="*/ 130968 h 223837"/>
              <a:gd name="connsiteX9" fmla="*/ 2143126 w 2197894"/>
              <a:gd name="connsiteY9" fmla="*/ 161925 h 223837"/>
              <a:gd name="connsiteX10" fmla="*/ 2171701 w 2197894"/>
              <a:gd name="connsiteY10" fmla="*/ 188118 h 223837"/>
              <a:gd name="connsiteX11" fmla="*/ 2197894 w 2197894"/>
              <a:gd name="connsiteY11" fmla="*/ 223837 h 223837"/>
              <a:gd name="connsiteX12" fmla="*/ 0 w 2197894"/>
              <a:gd name="connsiteY12" fmla="*/ 195262 h 223837"/>
              <a:gd name="connsiteX0" fmla="*/ 0 w 2197894"/>
              <a:gd name="connsiteY0" fmla="*/ 195262 h 223837"/>
              <a:gd name="connsiteX1" fmla="*/ 9526 w 2197894"/>
              <a:gd name="connsiteY1" fmla="*/ 0 h 223837"/>
              <a:gd name="connsiteX2" fmla="*/ 1881188 w 2197894"/>
              <a:gd name="connsiteY2" fmla="*/ 30956 h 223837"/>
              <a:gd name="connsiteX3" fmla="*/ 1933576 w 2197894"/>
              <a:gd name="connsiteY3" fmla="*/ 35718 h 223837"/>
              <a:gd name="connsiteX4" fmla="*/ 1997870 w 2197894"/>
              <a:gd name="connsiteY4" fmla="*/ 47625 h 223837"/>
              <a:gd name="connsiteX5" fmla="*/ 2035970 w 2197894"/>
              <a:gd name="connsiteY5" fmla="*/ 64293 h 223837"/>
              <a:gd name="connsiteX6" fmla="*/ 2059782 w 2197894"/>
              <a:gd name="connsiteY6" fmla="*/ 83343 h 223837"/>
              <a:gd name="connsiteX7" fmla="*/ 2100263 w 2197894"/>
              <a:gd name="connsiteY7" fmla="*/ 107156 h 223837"/>
              <a:gd name="connsiteX8" fmla="*/ 2116932 w 2197894"/>
              <a:gd name="connsiteY8" fmla="*/ 130968 h 223837"/>
              <a:gd name="connsiteX9" fmla="*/ 2152651 w 2197894"/>
              <a:gd name="connsiteY9" fmla="*/ 154781 h 223837"/>
              <a:gd name="connsiteX10" fmla="*/ 2171701 w 2197894"/>
              <a:gd name="connsiteY10" fmla="*/ 188118 h 223837"/>
              <a:gd name="connsiteX11" fmla="*/ 2197894 w 2197894"/>
              <a:gd name="connsiteY11" fmla="*/ 223837 h 223837"/>
              <a:gd name="connsiteX12" fmla="*/ 0 w 2197894"/>
              <a:gd name="connsiteY12" fmla="*/ 195262 h 223837"/>
              <a:gd name="connsiteX0" fmla="*/ 0 w 2197894"/>
              <a:gd name="connsiteY0" fmla="*/ 195262 h 223837"/>
              <a:gd name="connsiteX1" fmla="*/ 9526 w 2197894"/>
              <a:gd name="connsiteY1" fmla="*/ 0 h 223837"/>
              <a:gd name="connsiteX2" fmla="*/ 1881188 w 2197894"/>
              <a:gd name="connsiteY2" fmla="*/ 30956 h 223837"/>
              <a:gd name="connsiteX3" fmla="*/ 1933576 w 2197894"/>
              <a:gd name="connsiteY3" fmla="*/ 35718 h 223837"/>
              <a:gd name="connsiteX4" fmla="*/ 1997870 w 2197894"/>
              <a:gd name="connsiteY4" fmla="*/ 47625 h 223837"/>
              <a:gd name="connsiteX5" fmla="*/ 2035970 w 2197894"/>
              <a:gd name="connsiteY5" fmla="*/ 64293 h 223837"/>
              <a:gd name="connsiteX6" fmla="*/ 2059782 w 2197894"/>
              <a:gd name="connsiteY6" fmla="*/ 83343 h 223837"/>
              <a:gd name="connsiteX7" fmla="*/ 2100263 w 2197894"/>
              <a:gd name="connsiteY7" fmla="*/ 107156 h 223837"/>
              <a:gd name="connsiteX8" fmla="*/ 2119313 w 2197894"/>
              <a:gd name="connsiteY8" fmla="*/ 123825 h 223837"/>
              <a:gd name="connsiteX9" fmla="*/ 2152651 w 2197894"/>
              <a:gd name="connsiteY9" fmla="*/ 154781 h 223837"/>
              <a:gd name="connsiteX10" fmla="*/ 2171701 w 2197894"/>
              <a:gd name="connsiteY10" fmla="*/ 188118 h 223837"/>
              <a:gd name="connsiteX11" fmla="*/ 2197894 w 2197894"/>
              <a:gd name="connsiteY11" fmla="*/ 223837 h 223837"/>
              <a:gd name="connsiteX12" fmla="*/ 0 w 2197894"/>
              <a:gd name="connsiteY12" fmla="*/ 195262 h 223837"/>
              <a:gd name="connsiteX0" fmla="*/ 0 w 2197894"/>
              <a:gd name="connsiteY0" fmla="*/ 195262 h 230187"/>
              <a:gd name="connsiteX1" fmla="*/ 9526 w 2197894"/>
              <a:gd name="connsiteY1" fmla="*/ 0 h 230187"/>
              <a:gd name="connsiteX2" fmla="*/ 1881188 w 2197894"/>
              <a:gd name="connsiteY2" fmla="*/ 30956 h 230187"/>
              <a:gd name="connsiteX3" fmla="*/ 1933576 w 2197894"/>
              <a:gd name="connsiteY3" fmla="*/ 35718 h 230187"/>
              <a:gd name="connsiteX4" fmla="*/ 1997870 w 2197894"/>
              <a:gd name="connsiteY4" fmla="*/ 47625 h 230187"/>
              <a:gd name="connsiteX5" fmla="*/ 2035970 w 2197894"/>
              <a:gd name="connsiteY5" fmla="*/ 64293 h 230187"/>
              <a:gd name="connsiteX6" fmla="*/ 2059782 w 2197894"/>
              <a:gd name="connsiteY6" fmla="*/ 83343 h 230187"/>
              <a:gd name="connsiteX7" fmla="*/ 2100263 w 2197894"/>
              <a:gd name="connsiteY7" fmla="*/ 107156 h 230187"/>
              <a:gd name="connsiteX8" fmla="*/ 2119313 w 2197894"/>
              <a:gd name="connsiteY8" fmla="*/ 123825 h 230187"/>
              <a:gd name="connsiteX9" fmla="*/ 2152651 w 2197894"/>
              <a:gd name="connsiteY9" fmla="*/ 154781 h 230187"/>
              <a:gd name="connsiteX10" fmla="*/ 2171701 w 2197894"/>
              <a:gd name="connsiteY10" fmla="*/ 188118 h 230187"/>
              <a:gd name="connsiteX11" fmla="*/ 2197894 w 2197894"/>
              <a:gd name="connsiteY11" fmla="*/ 230187 h 230187"/>
              <a:gd name="connsiteX12" fmla="*/ 0 w 2197894"/>
              <a:gd name="connsiteY12" fmla="*/ 195262 h 230187"/>
              <a:gd name="connsiteX0" fmla="*/ 0 w 2197894"/>
              <a:gd name="connsiteY0" fmla="*/ 195262 h 230187"/>
              <a:gd name="connsiteX1" fmla="*/ 9526 w 2197894"/>
              <a:gd name="connsiteY1" fmla="*/ 0 h 230187"/>
              <a:gd name="connsiteX2" fmla="*/ 1881188 w 2197894"/>
              <a:gd name="connsiteY2" fmla="*/ 30956 h 230187"/>
              <a:gd name="connsiteX3" fmla="*/ 1933576 w 2197894"/>
              <a:gd name="connsiteY3" fmla="*/ 35718 h 230187"/>
              <a:gd name="connsiteX4" fmla="*/ 1997870 w 2197894"/>
              <a:gd name="connsiteY4" fmla="*/ 47625 h 230187"/>
              <a:gd name="connsiteX5" fmla="*/ 2035970 w 2197894"/>
              <a:gd name="connsiteY5" fmla="*/ 64293 h 230187"/>
              <a:gd name="connsiteX6" fmla="*/ 2062163 w 2197894"/>
              <a:gd name="connsiteY6" fmla="*/ 78581 h 230187"/>
              <a:gd name="connsiteX7" fmla="*/ 2100263 w 2197894"/>
              <a:gd name="connsiteY7" fmla="*/ 107156 h 230187"/>
              <a:gd name="connsiteX8" fmla="*/ 2119313 w 2197894"/>
              <a:gd name="connsiteY8" fmla="*/ 123825 h 230187"/>
              <a:gd name="connsiteX9" fmla="*/ 2152651 w 2197894"/>
              <a:gd name="connsiteY9" fmla="*/ 154781 h 230187"/>
              <a:gd name="connsiteX10" fmla="*/ 2171701 w 2197894"/>
              <a:gd name="connsiteY10" fmla="*/ 188118 h 230187"/>
              <a:gd name="connsiteX11" fmla="*/ 2197894 w 2197894"/>
              <a:gd name="connsiteY11" fmla="*/ 230187 h 230187"/>
              <a:gd name="connsiteX12" fmla="*/ 0 w 2197894"/>
              <a:gd name="connsiteY12" fmla="*/ 195262 h 230187"/>
              <a:gd name="connsiteX0" fmla="*/ 0 w 2197894"/>
              <a:gd name="connsiteY0" fmla="*/ 195262 h 230187"/>
              <a:gd name="connsiteX1" fmla="*/ 9526 w 2197894"/>
              <a:gd name="connsiteY1" fmla="*/ 0 h 230187"/>
              <a:gd name="connsiteX2" fmla="*/ 1881188 w 2197894"/>
              <a:gd name="connsiteY2" fmla="*/ 30956 h 230187"/>
              <a:gd name="connsiteX3" fmla="*/ 1933576 w 2197894"/>
              <a:gd name="connsiteY3" fmla="*/ 35718 h 230187"/>
              <a:gd name="connsiteX4" fmla="*/ 1997870 w 2197894"/>
              <a:gd name="connsiteY4" fmla="*/ 47625 h 230187"/>
              <a:gd name="connsiteX5" fmla="*/ 2035970 w 2197894"/>
              <a:gd name="connsiteY5" fmla="*/ 64293 h 230187"/>
              <a:gd name="connsiteX6" fmla="*/ 2062163 w 2197894"/>
              <a:gd name="connsiteY6" fmla="*/ 78581 h 230187"/>
              <a:gd name="connsiteX7" fmla="*/ 2100263 w 2197894"/>
              <a:gd name="connsiteY7" fmla="*/ 100012 h 230187"/>
              <a:gd name="connsiteX8" fmla="*/ 2119313 w 2197894"/>
              <a:gd name="connsiteY8" fmla="*/ 123825 h 230187"/>
              <a:gd name="connsiteX9" fmla="*/ 2152651 w 2197894"/>
              <a:gd name="connsiteY9" fmla="*/ 154781 h 230187"/>
              <a:gd name="connsiteX10" fmla="*/ 2171701 w 2197894"/>
              <a:gd name="connsiteY10" fmla="*/ 188118 h 230187"/>
              <a:gd name="connsiteX11" fmla="*/ 2197894 w 2197894"/>
              <a:gd name="connsiteY11" fmla="*/ 230187 h 230187"/>
              <a:gd name="connsiteX12" fmla="*/ 0 w 2197894"/>
              <a:gd name="connsiteY12" fmla="*/ 195262 h 23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7894" h="230187">
                <a:moveTo>
                  <a:pt x="0" y="195262"/>
                </a:moveTo>
                <a:lnTo>
                  <a:pt x="9526" y="0"/>
                </a:lnTo>
                <a:lnTo>
                  <a:pt x="1881188" y="30956"/>
                </a:lnTo>
                <a:lnTo>
                  <a:pt x="1933576" y="35718"/>
                </a:lnTo>
                <a:lnTo>
                  <a:pt x="1997870" y="47625"/>
                </a:lnTo>
                <a:lnTo>
                  <a:pt x="2035970" y="64293"/>
                </a:lnTo>
                <a:lnTo>
                  <a:pt x="2062163" y="78581"/>
                </a:lnTo>
                <a:lnTo>
                  <a:pt x="2100263" y="100012"/>
                </a:lnTo>
                <a:lnTo>
                  <a:pt x="2119313" y="123825"/>
                </a:lnTo>
                <a:lnTo>
                  <a:pt x="2152651" y="154781"/>
                </a:lnTo>
                <a:lnTo>
                  <a:pt x="2171701" y="188118"/>
                </a:lnTo>
                <a:lnTo>
                  <a:pt x="2197894" y="230187"/>
                </a:lnTo>
                <a:lnTo>
                  <a:pt x="0" y="195262"/>
                </a:lnTo>
                <a:close/>
              </a:path>
            </a:pathLst>
          </a:cu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4165" y="740234"/>
            <a:ext cx="1826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Futura Medium" panose="020B0500000000000000" pitchFamily="34" charset="0"/>
              </a:rPr>
              <a:t>Bioretention 1  2600 SF</a:t>
            </a:r>
            <a:endParaRPr lang="en-US" sz="900" b="1" dirty="0">
              <a:latin typeface="Futura Medium" panose="020B0500000000000000" pitchFamily="34" charset="0"/>
            </a:endParaRPr>
          </a:p>
        </p:txBody>
      </p:sp>
      <p:sp>
        <p:nvSpPr>
          <p:cNvPr id="24" name="AutoShape 2" descr="Image result for image north arrow"/>
          <p:cNvSpPr>
            <a:spLocks noChangeAspect="1" noChangeArrowheads="1"/>
          </p:cNvSpPr>
          <p:nvPr/>
        </p:nvSpPr>
        <p:spPr bwMode="auto">
          <a:xfrm>
            <a:off x="4470166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north arrow orienteering by mori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10" y="5549689"/>
            <a:ext cx="222065" cy="3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itle 1"/>
          <p:cNvSpPr txBox="1">
            <a:spLocks/>
          </p:cNvSpPr>
          <p:nvPr/>
        </p:nvSpPr>
        <p:spPr bwMode="auto">
          <a:xfrm>
            <a:off x="364992" y="202136"/>
            <a:ext cx="4219474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 smtClean="0"/>
              <a:t>8. Subdivisions</a:t>
            </a:r>
            <a:endParaRPr lang="en-US" dirty="0"/>
          </a:p>
        </p:txBody>
      </p:sp>
      <p:sp>
        <p:nvSpPr>
          <p:cNvPr id="44" name="Content Placeholder 4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Drain a portion of each roof to yard</a:t>
            </a:r>
          </a:p>
          <a:p>
            <a:r>
              <a:rPr lang="en-US" dirty="0" smtClean="0"/>
              <a:t>Drain driveways to street</a:t>
            </a:r>
          </a:p>
          <a:p>
            <a:r>
              <a:rPr lang="en-US" dirty="0" smtClean="0"/>
              <a:t>Drain street to bioretention facilities on commonly owned parcels</a:t>
            </a:r>
            <a:endParaRPr lang="en-US" dirty="0"/>
          </a:p>
        </p:txBody>
      </p:sp>
      <p:sp>
        <p:nvSpPr>
          <p:cNvPr id="55" name="Right Arrow 54"/>
          <p:cNvSpPr/>
          <p:nvPr/>
        </p:nvSpPr>
        <p:spPr>
          <a:xfrm>
            <a:off x="8426668" y="1279378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/>
          <p:cNvSpPr/>
          <p:nvPr/>
        </p:nvSpPr>
        <p:spPr>
          <a:xfrm>
            <a:off x="8437582" y="2458588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/>
          <p:cNvSpPr/>
          <p:nvPr/>
        </p:nvSpPr>
        <p:spPr>
          <a:xfrm>
            <a:off x="8473224" y="3657796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/>
          <p:cNvSpPr/>
          <p:nvPr/>
        </p:nvSpPr>
        <p:spPr>
          <a:xfrm>
            <a:off x="8365709" y="5213165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ight Arrow 91"/>
          <p:cNvSpPr/>
          <p:nvPr/>
        </p:nvSpPr>
        <p:spPr>
          <a:xfrm rot="5400000">
            <a:off x="6758170" y="5979385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/>
          <p:cNvSpPr/>
          <p:nvPr/>
        </p:nvSpPr>
        <p:spPr>
          <a:xfrm rot="10800000">
            <a:off x="5227822" y="1216309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/>
          <p:cNvSpPr/>
          <p:nvPr/>
        </p:nvSpPr>
        <p:spPr>
          <a:xfrm rot="10800000">
            <a:off x="5186819" y="2435556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/>
          <p:cNvSpPr/>
          <p:nvPr/>
        </p:nvSpPr>
        <p:spPr>
          <a:xfrm>
            <a:off x="6513925" y="1507893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ight Arrow 95"/>
          <p:cNvSpPr/>
          <p:nvPr/>
        </p:nvSpPr>
        <p:spPr>
          <a:xfrm rot="10800000">
            <a:off x="5054279" y="3697888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Arrow 96"/>
          <p:cNvSpPr/>
          <p:nvPr/>
        </p:nvSpPr>
        <p:spPr>
          <a:xfrm rot="10800000">
            <a:off x="97247" y="477186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Arrow 98"/>
          <p:cNvSpPr/>
          <p:nvPr/>
        </p:nvSpPr>
        <p:spPr>
          <a:xfrm rot="10800000">
            <a:off x="5216729" y="5258514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/>
          <p:cNvSpPr/>
          <p:nvPr/>
        </p:nvSpPr>
        <p:spPr>
          <a:xfrm rot="10800000">
            <a:off x="127157" y="3300144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/>
          <p:cNvSpPr/>
          <p:nvPr/>
        </p:nvSpPr>
        <p:spPr>
          <a:xfrm>
            <a:off x="6471230" y="2849893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ight Arrow 103"/>
          <p:cNvSpPr/>
          <p:nvPr/>
        </p:nvSpPr>
        <p:spPr>
          <a:xfrm>
            <a:off x="6446775" y="3520859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ight Arrow 104"/>
          <p:cNvSpPr/>
          <p:nvPr/>
        </p:nvSpPr>
        <p:spPr>
          <a:xfrm rot="18829334">
            <a:off x="6319057" y="4473506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 rot="13796270">
            <a:off x="7083775" y="4491901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/>
          <p:cNvSpPr/>
          <p:nvPr/>
        </p:nvSpPr>
        <p:spPr>
          <a:xfrm rot="10800000">
            <a:off x="7059074" y="3394790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/>
          <p:cNvSpPr/>
          <p:nvPr/>
        </p:nvSpPr>
        <p:spPr>
          <a:xfrm rot="10800000">
            <a:off x="7108024" y="2389315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ight Arrow 108"/>
          <p:cNvSpPr/>
          <p:nvPr/>
        </p:nvSpPr>
        <p:spPr>
          <a:xfrm rot="10800000">
            <a:off x="7118699" y="1694347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ight Arrow 109"/>
          <p:cNvSpPr/>
          <p:nvPr/>
        </p:nvSpPr>
        <p:spPr>
          <a:xfrm rot="15828519">
            <a:off x="6778521" y="4583805"/>
            <a:ext cx="360040" cy="36758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7105606" y="1271544"/>
            <a:ext cx="19707" cy="26998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V="1">
            <a:off x="6804665" y="1271544"/>
            <a:ext cx="19707" cy="26998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238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1" grpId="0" animBg="1"/>
      <p:bldP spid="44" grpId="0" uiExpand="1" build="p"/>
      <p:bldP spid="55" grpId="0" animBg="1"/>
      <p:bldP spid="55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9" grpId="0" animBg="1"/>
      <p:bldP spid="99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32"/>
          <p:cNvSpPr>
            <a:spLocks/>
          </p:cNvSpPr>
          <p:nvPr/>
        </p:nvSpPr>
        <p:spPr bwMode="auto">
          <a:xfrm>
            <a:off x="0" y="3048000"/>
            <a:ext cx="9148535" cy="3911600"/>
          </a:xfrm>
          <a:custGeom>
            <a:avLst/>
            <a:gdLst>
              <a:gd name="T0" fmla="*/ 0 w 7467600"/>
              <a:gd name="T1" fmla="*/ 0 h 4038600"/>
              <a:gd name="T2" fmla="*/ 2755900 w 7467600"/>
              <a:gd name="T3" fmla="*/ 76200 h 4038600"/>
              <a:gd name="T4" fmla="*/ 2755900 w 7467600"/>
              <a:gd name="T5" fmla="*/ 1498600 h 4038600"/>
              <a:gd name="T6" fmla="*/ 6083300 w 7467600"/>
              <a:gd name="T7" fmla="*/ 1536700 h 4038600"/>
              <a:gd name="T8" fmla="*/ 6045200 w 7467600"/>
              <a:gd name="T9" fmla="*/ 698500 h 4038600"/>
              <a:gd name="T10" fmla="*/ 6286500 w 7467600"/>
              <a:gd name="T11" fmla="*/ 749300 h 4038600"/>
              <a:gd name="T12" fmla="*/ 6489700 w 7467600"/>
              <a:gd name="T13" fmla="*/ 825500 h 4038600"/>
              <a:gd name="T14" fmla="*/ 6705600 w 7467600"/>
              <a:gd name="T15" fmla="*/ 838200 h 4038600"/>
              <a:gd name="T16" fmla="*/ 6858000 w 7467600"/>
              <a:gd name="T17" fmla="*/ 901700 h 4038600"/>
              <a:gd name="T18" fmla="*/ 7112000 w 7467600"/>
              <a:gd name="T19" fmla="*/ 927100 h 4038600"/>
              <a:gd name="T20" fmla="*/ 7277100 w 7467600"/>
              <a:gd name="T21" fmla="*/ 939800 h 4038600"/>
              <a:gd name="T22" fmla="*/ 7467600 w 7467600"/>
              <a:gd name="T23" fmla="*/ 939800 h 4038600"/>
              <a:gd name="T24" fmla="*/ 7454900 w 7467600"/>
              <a:gd name="T25" fmla="*/ 4038600 h 4038600"/>
              <a:gd name="T26" fmla="*/ 0 w 7467600"/>
              <a:gd name="T27" fmla="*/ 3911600 h 4038600"/>
              <a:gd name="T28" fmla="*/ 0 w 7467600"/>
              <a:gd name="T29" fmla="*/ 0 h 4038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67600"/>
              <a:gd name="T46" fmla="*/ 0 h 4038600"/>
              <a:gd name="T47" fmla="*/ 7467600 w 7467600"/>
              <a:gd name="T48" fmla="*/ 403860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6083300 w 7467600"/>
              <a:gd name="connsiteY3" fmla="*/ 15367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5689600 w 7467600"/>
              <a:gd name="connsiteY3" fmla="*/ 15240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8534400"/>
              <a:gd name="connsiteY0" fmla="*/ 0 h 4038600"/>
              <a:gd name="connsiteX1" fmla="*/ 2755900 w 8534400"/>
              <a:gd name="connsiteY1" fmla="*/ 76200 h 4038600"/>
              <a:gd name="connsiteX2" fmla="*/ 2755900 w 8534400"/>
              <a:gd name="connsiteY2" fmla="*/ 1498600 h 4038600"/>
              <a:gd name="connsiteX3" fmla="*/ 5689600 w 8534400"/>
              <a:gd name="connsiteY3" fmla="*/ 1524000 h 4038600"/>
              <a:gd name="connsiteX4" fmla="*/ 5689600 w 8534400"/>
              <a:gd name="connsiteY4" fmla="*/ 533400 h 4038600"/>
              <a:gd name="connsiteX5" fmla="*/ 6286500 w 8534400"/>
              <a:gd name="connsiteY5" fmla="*/ 749300 h 4038600"/>
              <a:gd name="connsiteX6" fmla="*/ 6489700 w 8534400"/>
              <a:gd name="connsiteY6" fmla="*/ 825500 h 4038600"/>
              <a:gd name="connsiteX7" fmla="*/ 6705600 w 8534400"/>
              <a:gd name="connsiteY7" fmla="*/ 838200 h 4038600"/>
              <a:gd name="connsiteX8" fmla="*/ 6858000 w 8534400"/>
              <a:gd name="connsiteY8" fmla="*/ 901700 h 4038600"/>
              <a:gd name="connsiteX9" fmla="*/ 7112000 w 8534400"/>
              <a:gd name="connsiteY9" fmla="*/ 927100 h 4038600"/>
              <a:gd name="connsiteX10" fmla="*/ 7277100 w 8534400"/>
              <a:gd name="connsiteY10" fmla="*/ 939800 h 4038600"/>
              <a:gd name="connsiteX11" fmla="*/ 8534400 w 8534400"/>
              <a:gd name="connsiteY11" fmla="*/ 990600 h 4038600"/>
              <a:gd name="connsiteX12" fmla="*/ 7454900 w 8534400"/>
              <a:gd name="connsiteY12" fmla="*/ 4038600 h 4038600"/>
              <a:gd name="connsiteX13" fmla="*/ 0 w 8534400"/>
              <a:gd name="connsiteY13" fmla="*/ 3911600 h 4038600"/>
              <a:gd name="connsiteX14" fmla="*/ 0 w 8534400"/>
              <a:gd name="connsiteY14" fmla="*/ 0 h 4038600"/>
              <a:gd name="connsiteX0" fmla="*/ 0 w 8538633"/>
              <a:gd name="connsiteY0" fmla="*/ 0 h 3911600"/>
              <a:gd name="connsiteX1" fmla="*/ 2755900 w 8538633"/>
              <a:gd name="connsiteY1" fmla="*/ 76200 h 3911600"/>
              <a:gd name="connsiteX2" fmla="*/ 2755900 w 8538633"/>
              <a:gd name="connsiteY2" fmla="*/ 1498600 h 3911600"/>
              <a:gd name="connsiteX3" fmla="*/ 5689600 w 8538633"/>
              <a:gd name="connsiteY3" fmla="*/ 1524000 h 3911600"/>
              <a:gd name="connsiteX4" fmla="*/ 5689600 w 8538633"/>
              <a:gd name="connsiteY4" fmla="*/ 533400 h 3911600"/>
              <a:gd name="connsiteX5" fmla="*/ 6286500 w 8538633"/>
              <a:gd name="connsiteY5" fmla="*/ 749300 h 3911600"/>
              <a:gd name="connsiteX6" fmla="*/ 6489700 w 8538633"/>
              <a:gd name="connsiteY6" fmla="*/ 825500 h 3911600"/>
              <a:gd name="connsiteX7" fmla="*/ 6705600 w 8538633"/>
              <a:gd name="connsiteY7" fmla="*/ 838200 h 3911600"/>
              <a:gd name="connsiteX8" fmla="*/ 6858000 w 8538633"/>
              <a:gd name="connsiteY8" fmla="*/ 901700 h 3911600"/>
              <a:gd name="connsiteX9" fmla="*/ 7112000 w 8538633"/>
              <a:gd name="connsiteY9" fmla="*/ 927100 h 3911600"/>
              <a:gd name="connsiteX10" fmla="*/ 7277100 w 8538633"/>
              <a:gd name="connsiteY10" fmla="*/ 939800 h 3911600"/>
              <a:gd name="connsiteX11" fmla="*/ 8534400 w 8538633"/>
              <a:gd name="connsiteY11" fmla="*/ 990600 h 3911600"/>
              <a:gd name="connsiteX12" fmla="*/ 8534400 w 8538633"/>
              <a:gd name="connsiteY12" fmla="*/ 3810000 h 3911600"/>
              <a:gd name="connsiteX13" fmla="*/ 0 w 8538633"/>
              <a:gd name="connsiteY13" fmla="*/ 3911600 h 3911600"/>
              <a:gd name="connsiteX14" fmla="*/ 0 w 8538633"/>
              <a:gd name="connsiteY1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8633" h="3911600">
                <a:moveTo>
                  <a:pt x="0" y="0"/>
                </a:moveTo>
                <a:lnTo>
                  <a:pt x="2755900" y="76200"/>
                </a:lnTo>
                <a:lnTo>
                  <a:pt x="2755900" y="1498600"/>
                </a:lnTo>
                <a:lnTo>
                  <a:pt x="5689600" y="1524000"/>
                </a:lnTo>
                <a:lnTo>
                  <a:pt x="5689600" y="533400"/>
                </a:lnTo>
                <a:lnTo>
                  <a:pt x="6286500" y="749300"/>
                </a:lnTo>
                <a:lnTo>
                  <a:pt x="6489700" y="825500"/>
                </a:lnTo>
                <a:lnTo>
                  <a:pt x="6705600" y="838200"/>
                </a:lnTo>
                <a:lnTo>
                  <a:pt x="6858000" y="901700"/>
                </a:lnTo>
                <a:lnTo>
                  <a:pt x="7112000" y="927100"/>
                </a:lnTo>
                <a:lnTo>
                  <a:pt x="7277100" y="939800"/>
                </a:lnTo>
                <a:lnTo>
                  <a:pt x="8534400" y="990600"/>
                </a:lnTo>
                <a:cubicBezTo>
                  <a:pt x="8530167" y="2023533"/>
                  <a:pt x="8538633" y="2777067"/>
                  <a:pt x="8534400" y="3810000"/>
                </a:cubicBez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975E3F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  <a:r>
              <a:rPr lang="en-US" dirty="0" smtClean="0"/>
              <a:t>. Bioretention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11463" y="3124200"/>
            <a:ext cx="3276600" cy="990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2811463" y="3990975"/>
            <a:ext cx="3276600" cy="609600"/>
          </a:xfrm>
          <a:prstGeom prst="rect">
            <a:avLst/>
          </a:prstGeom>
          <a:blipFill dpi="0" rotWithShape="1">
            <a:blip r:embed="rId3" cstate="screen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2811463" y="3533775"/>
            <a:ext cx="3276600" cy="457200"/>
          </a:xfrm>
          <a:prstGeom prst="rect">
            <a:avLst/>
          </a:prstGeom>
          <a:gradFill rotWithShape="0">
            <a:gsLst>
              <a:gs pos="0">
                <a:srgbClr val="D49E6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975E3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-7937" y="3067050"/>
            <a:ext cx="2819400" cy="8572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2060575" y="3876675"/>
            <a:ext cx="14478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5345906" y="3845719"/>
            <a:ext cx="1444625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29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53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5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91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33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29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24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43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62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6350" y="3038475"/>
            <a:ext cx="2819400" cy="85725"/>
          </a:xfrm>
          <a:prstGeom prst="line">
            <a:avLst/>
          </a:prstGeom>
          <a:noFill/>
          <a:ln w="635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8" name="Right Arrow 27"/>
          <p:cNvSpPr>
            <a:spLocks noChangeArrowheads="1"/>
          </p:cNvSpPr>
          <p:nvPr/>
        </p:nvSpPr>
        <p:spPr bwMode="auto">
          <a:xfrm rot="7940418">
            <a:off x="2339975" y="47704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 rot="3325372">
            <a:off x="5988050" y="476885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2" name="Right Arrow 31"/>
          <p:cNvSpPr>
            <a:spLocks noChangeArrowheads="1"/>
          </p:cNvSpPr>
          <p:nvPr/>
        </p:nvSpPr>
        <p:spPr bwMode="auto">
          <a:xfrm rot="10800000">
            <a:off x="2187575" y="40846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5" name="Right Arrow 34"/>
          <p:cNvSpPr>
            <a:spLocks noChangeArrowheads="1"/>
          </p:cNvSpPr>
          <p:nvPr/>
        </p:nvSpPr>
        <p:spPr bwMode="auto">
          <a:xfrm rot="-5400000">
            <a:off x="2828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6" name="Right Arrow 35"/>
          <p:cNvSpPr>
            <a:spLocks noChangeArrowheads="1"/>
          </p:cNvSpPr>
          <p:nvPr/>
        </p:nvSpPr>
        <p:spPr bwMode="auto">
          <a:xfrm rot="-5400000">
            <a:off x="3590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 rot="-5400000">
            <a:off x="4352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8" name="Right Arrow 37"/>
          <p:cNvSpPr>
            <a:spLocks noChangeArrowheads="1"/>
          </p:cNvSpPr>
          <p:nvPr/>
        </p:nvSpPr>
        <p:spPr bwMode="auto">
          <a:xfrm rot="-5400000">
            <a:off x="50387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0" name="Right Arrow 39"/>
          <p:cNvSpPr>
            <a:spLocks noChangeArrowheads="1"/>
          </p:cNvSpPr>
          <p:nvPr/>
        </p:nvSpPr>
        <p:spPr bwMode="auto">
          <a:xfrm rot="5400000">
            <a:off x="2981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3743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 rot="5400000">
            <a:off x="4505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3" name="Right Arrow 42"/>
          <p:cNvSpPr>
            <a:spLocks noChangeArrowheads="1"/>
          </p:cNvSpPr>
          <p:nvPr/>
        </p:nvSpPr>
        <p:spPr bwMode="auto">
          <a:xfrm rot="5400000">
            <a:off x="51911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3133725" y="3990975"/>
            <a:ext cx="3733800" cy="0"/>
          </a:xfrm>
          <a:prstGeom prst="line">
            <a:avLst/>
          </a:prstGeom>
          <a:noFill/>
          <a:ln w="63500" algn="ctr">
            <a:solidFill>
              <a:schemeClr val="bg1"/>
            </a:solidFill>
            <a:round/>
            <a:headEnd/>
            <a:tailEnd type="none" w="med" len="med"/>
          </a:ln>
        </p:spPr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722247" y="5410200"/>
            <a:ext cx="1686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EEDF70"/>
                </a:solidFill>
                <a:latin typeface="+mn-lt"/>
              </a:rPr>
              <a:t>infiltration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766061" y="1447800"/>
            <a:ext cx="2954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EEDF70"/>
                </a:solidFill>
                <a:latin typeface="+mn-lt"/>
              </a:rPr>
              <a:t>evapotranspiration</a:t>
            </a:r>
            <a:endParaRPr lang="en-US" sz="2400" b="1" dirty="0">
              <a:solidFill>
                <a:srgbClr val="EEDF70"/>
              </a:solidFill>
              <a:latin typeface="+mn-lt"/>
            </a:endParaRPr>
          </a:p>
        </p:txBody>
      </p: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6867525" y="4029075"/>
            <a:ext cx="457200" cy="533400"/>
          </a:xfrm>
          <a:prstGeom prst="line">
            <a:avLst/>
          </a:prstGeom>
          <a:noFill/>
          <a:ln w="63500" cap="rnd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9" name="Oval 48"/>
          <p:cNvSpPr/>
          <p:nvPr/>
        </p:nvSpPr>
        <p:spPr>
          <a:xfrm>
            <a:off x="7239000" y="4572000"/>
            <a:ext cx="609600" cy="609600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705716" y="5410200"/>
            <a:ext cx="22541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Discharge</a:t>
            </a:r>
          </a:p>
          <a:p>
            <a:pPr algn="ctr"/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(</a:t>
            </a:r>
            <a:r>
              <a:rPr lang="en-US" sz="2400" b="1" dirty="0" err="1" smtClean="0">
                <a:solidFill>
                  <a:srgbClr val="EEDF70"/>
                </a:solidFill>
                <a:latin typeface="+mn-lt"/>
              </a:rPr>
              <a:t>biotreatment</a:t>
            </a:r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)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45742" y="3200400"/>
            <a:ext cx="1138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losses</a:t>
            </a:r>
          </a:p>
        </p:txBody>
      </p:sp>
    </p:spTree>
    <p:extLst>
      <p:ext uri="{BB962C8B-B14F-4D97-AF65-F5344CB8AC3E}">
        <p14:creationId xmlns:p14="http://schemas.microsoft.com/office/powerpoint/2010/main" val="33102472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 animBg="1"/>
      <p:bldP spid="29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6" grpId="0"/>
      <p:bldP spid="47" grpId="0"/>
      <p:bldP spid="49" grpId="0" animBg="1"/>
      <p:bldP spid="5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32"/>
          <p:cNvSpPr>
            <a:spLocks/>
          </p:cNvSpPr>
          <p:nvPr/>
        </p:nvSpPr>
        <p:spPr bwMode="auto">
          <a:xfrm>
            <a:off x="0" y="3048000"/>
            <a:ext cx="9148535" cy="3911600"/>
          </a:xfrm>
          <a:custGeom>
            <a:avLst/>
            <a:gdLst>
              <a:gd name="T0" fmla="*/ 0 w 7467600"/>
              <a:gd name="T1" fmla="*/ 0 h 4038600"/>
              <a:gd name="T2" fmla="*/ 2755900 w 7467600"/>
              <a:gd name="T3" fmla="*/ 76200 h 4038600"/>
              <a:gd name="T4" fmla="*/ 2755900 w 7467600"/>
              <a:gd name="T5" fmla="*/ 1498600 h 4038600"/>
              <a:gd name="T6" fmla="*/ 6083300 w 7467600"/>
              <a:gd name="T7" fmla="*/ 1536700 h 4038600"/>
              <a:gd name="T8" fmla="*/ 6045200 w 7467600"/>
              <a:gd name="T9" fmla="*/ 698500 h 4038600"/>
              <a:gd name="T10" fmla="*/ 6286500 w 7467600"/>
              <a:gd name="T11" fmla="*/ 749300 h 4038600"/>
              <a:gd name="T12" fmla="*/ 6489700 w 7467600"/>
              <a:gd name="T13" fmla="*/ 825500 h 4038600"/>
              <a:gd name="T14" fmla="*/ 6705600 w 7467600"/>
              <a:gd name="T15" fmla="*/ 838200 h 4038600"/>
              <a:gd name="T16" fmla="*/ 6858000 w 7467600"/>
              <a:gd name="T17" fmla="*/ 901700 h 4038600"/>
              <a:gd name="T18" fmla="*/ 7112000 w 7467600"/>
              <a:gd name="T19" fmla="*/ 927100 h 4038600"/>
              <a:gd name="T20" fmla="*/ 7277100 w 7467600"/>
              <a:gd name="T21" fmla="*/ 939800 h 4038600"/>
              <a:gd name="T22" fmla="*/ 7467600 w 7467600"/>
              <a:gd name="T23" fmla="*/ 939800 h 4038600"/>
              <a:gd name="T24" fmla="*/ 7454900 w 7467600"/>
              <a:gd name="T25" fmla="*/ 4038600 h 4038600"/>
              <a:gd name="T26" fmla="*/ 0 w 7467600"/>
              <a:gd name="T27" fmla="*/ 3911600 h 4038600"/>
              <a:gd name="T28" fmla="*/ 0 w 7467600"/>
              <a:gd name="T29" fmla="*/ 0 h 4038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67600"/>
              <a:gd name="T46" fmla="*/ 0 h 4038600"/>
              <a:gd name="T47" fmla="*/ 7467600 w 7467600"/>
              <a:gd name="T48" fmla="*/ 403860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6083300 w 7467600"/>
              <a:gd name="connsiteY3" fmla="*/ 15367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5689600 w 7467600"/>
              <a:gd name="connsiteY3" fmla="*/ 15240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8534400"/>
              <a:gd name="connsiteY0" fmla="*/ 0 h 4038600"/>
              <a:gd name="connsiteX1" fmla="*/ 2755900 w 8534400"/>
              <a:gd name="connsiteY1" fmla="*/ 76200 h 4038600"/>
              <a:gd name="connsiteX2" fmla="*/ 2755900 w 8534400"/>
              <a:gd name="connsiteY2" fmla="*/ 1498600 h 4038600"/>
              <a:gd name="connsiteX3" fmla="*/ 5689600 w 8534400"/>
              <a:gd name="connsiteY3" fmla="*/ 1524000 h 4038600"/>
              <a:gd name="connsiteX4" fmla="*/ 5689600 w 8534400"/>
              <a:gd name="connsiteY4" fmla="*/ 533400 h 4038600"/>
              <a:gd name="connsiteX5" fmla="*/ 6286500 w 8534400"/>
              <a:gd name="connsiteY5" fmla="*/ 749300 h 4038600"/>
              <a:gd name="connsiteX6" fmla="*/ 6489700 w 8534400"/>
              <a:gd name="connsiteY6" fmla="*/ 825500 h 4038600"/>
              <a:gd name="connsiteX7" fmla="*/ 6705600 w 8534400"/>
              <a:gd name="connsiteY7" fmla="*/ 838200 h 4038600"/>
              <a:gd name="connsiteX8" fmla="*/ 6858000 w 8534400"/>
              <a:gd name="connsiteY8" fmla="*/ 901700 h 4038600"/>
              <a:gd name="connsiteX9" fmla="*/ 7112000 w 8534400"/>
              <a:gd name="connsiteY9" fmla="*/ 927100 h 4038600"/>
              <a:gd name="connsiteX10" fmla="*/ 7277100 w 8534400"/>
              <a:gd name="connsiteY10" fmla="*/ 939800 h 4038600"/>
              <a:gd name="connsiteX11" fmla="*/ 8534400 w 8534400"/>
              <a:gd name="connsiteY11" fmla="*/ 990600 h 4038600"/>
              <a:gd name="connsiteX12" fmla="*/ 7454900 w 8534400"/>
              <a:gd name="connsiteY12" fmla="*/ 4038600 h 4038600"/>
              <a:gd name="connsiteX13" fmla="*/ 0 w 8534400"/>
              <a:gd name="connsiteY13" fmla="*/ 3911600 h 4038600"/>
              <a:gd name="connsiteX14" fmla="*/ 0 w 8534400"/>
              <a:gd name="connsiteY14" fmla="*/ 0 h 4038600"/>
              <a:gd name="connsiteX0" fmla="*/ 0 w 8538633"/>
              <a:gd name="connsiteY0" fmla="*/ 0 h 3911600"/>
              <a:gd name="connsiteX1" fmla="*/ 2755900 w 8538633"/>
              <a:gd name="connsiteY1" fmla="*/ 76200 h 3911600"/>
              <a:gd name="connsiteX2" fmla="*/ 2755900 w 8538633"/>
              <a:gd name="connsiteY2" fmla="*/ 1498600 h 3911600"/>
              <a:gd name="connsiteX3" fmla="*/ 5689600 w 8538633"/>
              <a:gd name="connsiteY3" fmla="*/ 1524000 h 3911600"/>
              <a:gd name="connsiteX4" fmla="*/ 5689600 w 8538633"/>
              <a:gd name="connsiteY4" fmla="*/ 533400 h 3911600"/>
              <a:gd name="connsiteX5" fmla="*/ 6286500 w 8538633"/>
              <a:gd name="connsiteY5" fmla="*/ 749300 h 3911600"/>
              <a:gd name="connsiteX6" fmla="*/ 6489700 w 8538633"/>
              <a:gd name="connsiteY6" fmla="*/ 825500 h 3911600"/>
              <a:gd name="connsiteX7" fmla="*/ 6705600 w 8538633"/>
              <a:gd name="connsiteY7" fmla="*/ 838200 h 3911600"/>
              <a:gd name="connsiteX8" fmla="*/ 6858000 w 8538633"/>
              <a:gd name="connsiteY8" fmla="*/ 901700 h 3911600"/>
              <a:gd name="connsiteX9" fmla="*/ 7112000 w 8538633"/>
              <a:gd name="connsiteY9" fmla="*/ 927100 h 3911600"/>
              <a:gd name="connsiteX10" fmla="*/ 7277100 w 8538633"/>
              <a:gd name="connsiteY10" fmla="*/ 939800 h 3911600"/>
              <a:gd name="connsiteX11" fmla="*/ 8534400 w 8538633"/>
              <a:gd name="connsiteY11" fmla="*/ 990600 h 3911600"/>
              <a:gd name="connsiteX12" fmla="*/ 8534400 w 8538633"/>
              <a:gd name="connsiteY12" fmla="*/ 3810000 h 3911600"/>
              <a:gd name="connsiteX13" fmla="*/ 0 w 8538633"/>
              <a:gd name="connsiteY13" fmla="*/ 3911600 h 3911600"/>
              <a:gd name="connsiteX14" fmla="*/ 0 w 8538633"/>
              <a:gd name="connsiteY1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8633" h="3911600">
                <a:moveTo>
                  <a:pt x="0" y="0"/>
                </a:moveTo>
                <a:lnTo>
                  <a:pt x="2755900" y="76200"/>
                </a:lnTo>
                <a:lnTo>
                  <a:pt x="2755900" y="1498600"/>
                </a:lnTo>
                <a:lnTo>
                  <a:pt x="5689600" y="1524000"/>
                </a:lnTo>
                <a:lnTo>
                  <a:pt x="5689600" y="533400"/>
                </a:lnTo>
                <a:lnTo>
                  <a:pt x="6286500" y="749300"/>
                </a:lnTo>
                <a:lnTo>
                  <a:pt x="6489700" y="825500"/>
                </a:lnTo>
                <a:lnTo>
                  <a:pt x="6705600" y="838200"/>
                </a:lnTo>
                <a:lnTo>
                  <a:pt x="6858000" y="901700"/>
                </a:lnTo>
                <a:lnTo>
                  <a:pt x="7112000" y="927100"/>
                </a:lnTo>
                <a:lnTo>
                  <a:pt x="7277100" y="939800"/>
                </a:lnTo>
                <a:lnTo>
                  <a:pt x="8534400" y="990600"/>
                </a:lnTo>
                <a:cubicBezTo>
                  <a:pt x="8530167" y="2023533"/>
                  <a:pt x="8538633" y="2777067"/>
                  <a:pt x="8534400" y="3810000"/>
                </a:cubicBez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975E3F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</a:t>
            </a:r>
            <a:r>
              <a:rPr lang="en-US" dirty="0" smtClean="0"/>
              <a:t>Flat, Flat, Flat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11463" y="3124200"/>
            <a:ext cx="3276600" cy="990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2811463" y="3990975"/>
            <a:ext cx="3276600" cy="609600"/>
          </a:xfrm>
          <a:prstGeom prst="rect">
            <a:avLst/>
          </a:prstGeom>
          <a:blipFill dpi="0" rotWithShape="1">
            <a:blip r:embed="rId3" cstate="screen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2811463" y="3533775"/>
            <a:ext cx="3276600" cy="457200"/>
          </a:xfrm>
          <a:prstGeom prst="rect">
            <a:avLst/>
          </a:prstGeom>
          <a:gradFill rotWithShape="0">
            <a:gsLst>
              <a:gs pos="0">
                <a:srgbClr val="D49E6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975E3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-7937" y="3067050"/>
            <a:ext cx="2819400" cy="8572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2060575" y="3876675"/>
            <a:ext cx="14478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5345906" y="3845719"/>
            <a:ext cx="1444625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29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53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5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91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33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29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24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43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62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6350" y="3038475"/>
            <a:ext cx="2819400" cy="85725"/>
          </a:xfrm>
          <a:prstGeom prst="line">
            <a:avLst/>
          </a:prstGeom>
          <a:noFill/>
          <a:ln w="635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8" name="Right Arrow 27"/>
          <p:cNvSpPr>
            <a:spLocks noChangeArrowheads="1"/>
          </p:cNvSpPr>
          <p:nvPr/>
        </p:nvSpPr>
        <p:spPr bwMode="auto">
          <a:xfrm rot="7940418">
            <a:off x="2339975" y="47704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 rot="3325372">
            <a:off x="5988050" y="476885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2" name="Right Arrow 31"/>
          <p:cNvSpPr>
            <a:spLocks noChangeArrowheads="1"/>
          </p:cNvSpPr>
          <p:nvPr/>
        </p:nvSpPr>
        <p:spPr bwMode="auto">
          <a:xfrm rot="10800000">
            <a:off x="2187575" y="40846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5" name="Right Arrow 34"/>
          <p:cNvSpPr>
            <a:spLocks noChangeArrowheads="1"/>
          </p:cNvSpPr>
          <p:nvPr/>
        </p:nvSpPr>
        <p:spPr bwMode="auto">
          <a:xfrm rot="-5400000">
            <a:off x="2828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6" name="Right Arrow 35"/>
          <p:cNvSpPr>
            <a:spLocks noChangeArrowheads="1"/>
          </p:cNvSpPr>
          <p:nvPr/>
        </p:nvSpPr>
        <p:spPr bwMode="auto">
          <a:xfrm rot="-5400000">
            <a:off x="3590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 rot="-5400000">
            <a:off x="4352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8" name="Right Arrow 37"/>
          <p:cNvSpPr>
            <a:spLocks noChangeArrowheads="1"/>
          </p:cNvSpPr>
          <p:nvPr/>
        </p:nvSpPr>
        <p:spPr bwMode="auto">
          <a:xfrm rot="-5400000">
            <a:off x="50387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0" name="Right Arrow 39"/>
          <p:cNvSpPr>
            <a:spLocks noChangeArrowheads="1"/>
          </p:cNvSpPr>
          <p:nvPr/>
        </p:nvSpPr>
        <p:spPr bwMode="auto">
          <a:xfrm rot="5400000">
            <a:off x="2981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3743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 rot="5400000">
            <a:off x="4505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3" name="Right Arrow 42"/>
          <p:cNvSpPr>
            <a:spLocks noChangeArrowheads="1"/>
          </p:cNvSpPr>
          <p:nvPr/>
        </p:nvSpPr>
        <p:spPr bwMode="auto">
          <a:xfrm rot="5400000">
            <a:off x="51911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3133725" y="3990975"/>
            <a:ext cx="3733800" cy="0"/>
          </a:xfrm>
          <a:prstGeom prst="line">
            <a:avLst/>
          </a:prstGeom>
          <a:noFill/>
          <a:ln w="63500" algn="ctr">
            <a:solidFill>
              <a:schemeClr val="bg1"/>
            </a:solidFill>
            <a:round/>
            <a:headEnd/>
            <a:tailEnd type="none" w="med" len="med"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6867525" y="4029075"/>
            <a:ext cx="457200" cy="533400"/>
          </a:xfrm>
          <a:prstGeom prst="line">
            <a:avLst/>
          </a:prstGeom>
          <a:noFill/>
          <a:ln w="63500" cap="rnd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9" name="Oval 48"/>
          <p:cNvSpPr/>
          <p:nvPr/>
        </p:nvSpPr>
        <p:spPr>
          <a:xfrm>
            <a:off x="7239000" y="4572000"/>
            <a:ext cx="609600" cy="609600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101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</a:t>
            </a:r>
            <a:r>
              <a:rPr lang="en-US" dirty="0" smtClean="0"/>
              <a:t>Flat, Flat, Flat</a:t>
            </a:r>
            <a:endParaRPr lang="en-US" dirty="0"/>
          </a:p>
        </p:txBody>
      </p:sp>
      <p:pic>
        <p:nvPicPr>
          <p:cNvPr id="5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6826" y="1952836"/>
            <a:ext cx="5596755" cy="4197905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98991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</a:t>
            </a:r>
            <a:r>
              <a:rPr lang="en-US" dirty="0" smtClean="0"/>
              <a:t>Flat, Flat, Flat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457200" y="1427284"/>
            <a:ext cx="6255001" cy="34793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3432000" y="3124200"/>
            <a:ext cx="5490001" cy="34793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88066" y="510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Or</a:t>
            </a:r>
            <a:r>
              <a:rPr lang="en-US" kern="0" dirty="0" smtClean="0"/>
              <a:t> </a:t>
            </a:r>
            <a:r>
              <a:rPr lang="en-US" kern="0" dirty="0" smtClean="0">
                <a:solidFill>
                  <a:schemeClr val="tx1"/>
                </a:solidFill>
              </a:rPr>
              <a:t>this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2201" y="162880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Not this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497332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</a:t>
            </a:r>
            <a:r>
              <a:rPr lang="en-US" dirty="0" smtClean="0"/>
              <a:t>Flat, Flat, Flat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4765" r="52751" b="42120"/>
          <a:stretch/>
        </p:blipFill>
        <p:spPr>
          <a:xfrm>
            <a:off x="725434" y="1124744"/>
            <a:ext cx="840354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127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10. </a:t>
            </a:r>
            <a:r>
              <a:rPr lang="en-US" dirty="0" smtClean="0"/>
              <a:t>Flat, Flat, Flat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0" t="12630" r="29859" b="58953"/>
          <a:stretch/>
        </p:blipFill>
        <p:spPr>
          <a:xfrm>
            <a:off x="0" y="1454645"/>
            <a:ext cx="9144000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074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56446"/>
            <a:ext cx="7601458" cy="570155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8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11. </a:t>
            </a:r>
            <a:r>
              <a:rPr lang="en-US" dirty="0" smtClean="0"/>
              <a:t>Overflow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149536" y="4486916"/>
            <a:ext cx="1585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/>
                </a:solidFill>
                <a:latin typeface="Futura Md BT" pitchFamily="34" charset="0"/>
              </a:rPr>
              <a:t>Overflow </a:t>
            </a:r>
            <a:br>
              <a:rPr lang="en-US" sz="2400" b="1" dirty="0" smtClean="0">
                <a:solidFill>
                  <a:schemeClr val="accent6"/>
                </a:solidFill>
                <a:latin typeface="Futura Md BT" pitchFamily="34" charset="0"/>
              </a:rPr>
            </a:br>
            <a:r>
              <a:rPr lang="en-US" sz="2400" b="1" dirty="0" smtClean="0">
                <a:solidFill>
                  <a:schemeClr val="accent6"/>
                </a:solidFill>
                <a:latin typeface="Futura Md BT" pitchFamily="34" charset="0"/>
              </a:rPr>
              <a:t>elevation</a:t>
            </a:r>
            <a:endParaRPr lang="en-US" sz="2400" b="1" dirty="0">
              <a:solidFill>
                <a:schemeClr val="accent6"/>
              </a:solidFill>
              <a:latin typeface="Futura Md BT" pitchFamily="34" charset="0"/>
            </a:endParaRPr>
          </a:p>
        </p:txBody>
      </p:sp>
      <p:pic>
        <p:nvPicPr>
          <p:cNvPr id="1026" name="Picture 2" descr="\\11Z\Data\Projects\CCCWP\IMP Pictures\Pgh Fire Prot Bg 4-2011\IMG_3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585912"/>
            <a:ext cx="7029450" cy="527208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1" name="Straight Connector 90"/>
          <p:cNvCxnSpPr/>
          <p:nvPr/>
        </p:nvCxnSpPr>
        <p:spPr>
          <a:xfrm>
            <a:off x="1655676" y="5157192"/>
            <a:ext cx="3384376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0144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 </a:t>
            </a:r>
            <a:r>
              <a:rPr lang="en-US" dirty="0" smtClean="0"/>
              <a:t>Raised Underdrain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897" y="1195696"/>
            <a:ext cx="6204420" cy="567070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/>
        </p:blipFill>
        <p:spPr>
          <a:xfrm>
            <a:off x="0" y="3609020"/>
            <a:ext cx="5346449" cy="3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94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13. </a:t>
            </a:r>
            <a:r>
              <a:rPr lang="en-US" dirty="0" smtClean="0"/>
              <a:t>Keep It On the Surface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2133600"/>
            <a:ext cx="4953000" cy="370718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738531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P:\Riverside WQMP\2012\TRe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277" y="374859"/>
            <a:ext cx="1888066" cy="8943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Elegance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2400" b="1" u="sng" dirty="0" smtClean="0"/>
              <a:t>Regulatory Drivers</a:t>
            </a:r>
          </a:p>
          <a:p>
            <a:r>
              <a:rPr lang="en-US" dirty="0" smtClean="0"/>
              <a:t>Mandate</a:t>
            </a:r>
          </a:p>
          <a:p>
            <a:r>
              <a:rPr lang="en-US" dirty="0" smtClean="0"/>
              <a:t>Client support</a:t>
            </a:r>
          </a:p>
          <a:p>
            <a:r>
              <a:rPr lang="en-US" dirty="0" smtClean="0"/>
              <a:t>Acceptance </a:t>
            </a:r>
            <a:br>
              <a:rPr lang="en-US" dirty="0" smtClean="0"/>
            </a:br>
            <a:r>
              <a:rPr lang="en-US" dirty="0" smtClean="0"/>
              <a:t>of costs</a:t>
            </a:r>
          </a:p>
          <a:p>
            <a:r>
              <a:rPr lang="en-US" dirty="0" smtClean="0"/>
              <a:t>Structure</a:t>
            </a:r>
          </a:p>
          <a:p>
            <a:r>
              <a:rPr lang="en-US" dirty="0" smtClean="0"/>
              <a:t>Schedule</a:t>
            </a:r>
          </a:p>
          <a:p>
            <a:r>
              <a:rPr lang="en-US" dirty="0" smtClean="0"/>
              <a:t>Accountability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2400" b="1" u="sng" dirty="0" smtClean="0"/>
              <a:t>Project Quality</a:t>
            </a:r>
          </a:p>
          <a:p>
            <a:r>
              <a:rPr lang="en-US" dirty="0" smtClean="0"/>
              <a:t>Enthusiasm</a:t>
            </a:r>
          </a:p>
          <a:p>
            <a:r>
              <a:rPr lang="en-US" dirty="0" smtClean="0"/>
              <a:t>Interest</a:t>
            </a:r>
          </a:p>
          <a:p>
            <a:r>
              <a:rPr lang="en-US" dirty="0" smtClean="0"/>
              <a:t>Energy</a:t>
            </a:r>
          </a:p>
          <a:p>
            <a:r>
              <a:rPr lang="en-US" dirty="0" smtClean="0"/>
              <a:t>Synergies</a:t>
            </a:r>
          </a:p>
          <a:p>
            <a:r>
              <a:rPr lang="en-US" dirty="0" smtClean="0"/>
              <a:t>Opportunities</a:t>
            </a:r>
          </a:p>
          <a:p>
            <a:r>
              <a:rPr lang="en-US" dirty="0" smtClean="0"/>
              <a:t>Elegance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4163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14. </a:t>
            </a:r>
            <a:r>
              <a:rPr lang="en-US" dirty="0" err="1" smtClean="0"/>
              <a:t>Geotechnically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9" y="1439634"/>
            <a:ext cx="3795074" cy="2846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39634"/>
            <a:ext cx="4470400" cy="3352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90800"/>
            <a:ext cx="5207000" cy="39052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147136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14. </a:t>
            </a:r>
            <a:r>
              <a:rPr lang="en-US" dirty="0" err="1" smtClean="0"/>
              <a:t>Geotechnically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1200"/>
            <a:ext cx="6210001" cy="44540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" y="1524000"/>
            <a:ext cx="5886600" cy="44149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4014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15. </a:t>
            </a:r>
            <a:r>
              <a:rPr lang="en-US" dirty="0" smtClean="0"/>
              <a:t>Sand and Compost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64804"/>
            <a:ext cx="7343800" cy="489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6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16. </a:t>
            </a:r>
            <a:r>
              <a:rPr lang="en-US" dirty="0" smtClean="0"/>
              <a:t>Pollutant Build-Up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5149" y="1905486"/>
            <a:ext cx="5957900" cy="44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9768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17. Resilience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3257550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00754"/>
            <a:ext cx="5105400" cy="3829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P:\CCCWP\IMP Pictures\2011-05-21\IMG_3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40" y="1143000"/>
            <a:ext cx="6705601" cy="502960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91655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17. Resilience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6667" b="15555"/>
          <a:stretch/>
        </p:blipFill>
        <p:spPr>
          <a:xfrm>
            <a:off x="457200" y="1600200"/>
            <a:ext cx="3942413" cy="3657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3048000"/>
            <a:ext cx="4673600" cy="3505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47033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263" y="2240868"/>
            <a:ext cx="7920037" cy="1655762"/>
          </a:xfrm>
        </p:spPr>
        <p:txBody>
          <a:bodyPr/>
          <a:lstStyle/>
          <a:p>
            <a:r>
              <a:rPr lang="en-GB" altLang="en-US" dirty="0" smtClean="0"/>
              <a:t>17 </a:t>
            </a:r>
            <a:r>
              <a:rPr lang="en-GB" altLang="en-US" dirty="0" smtClean="0"/>
              <a:t>LID </a:t>
            </a:r>
            <a:br>
              <a:rPr lang="en-GB" altLang="en-US" dirty="0" smtClean="0"/>
            </a:br>
            <a:r>
              <a:rPr lang="en-GB" altLang="en-US" dirty="0" smtClean="0"/>
              <a:t>Lessons </a:t>
            </a:r>
            <a:br>
              <a:rPr lang="en-GB" altLang="en-US" dirty="0" smtClean="0"/>
            </a:br>
            <a:r>
              <a:rPr lang="en-GB" altLang="en-US" dirty="0" smtClean="0"/>
              <a:t>Learned</a:t>
            </a:r>
            <a:endParaRPr lang="en-US" alt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 dirty="0" smtClean="0"/>
          </a:p>
          <a:p>
            <a:r>
              <a:rPr lang="en-GB" altLang="en-US" dirty="0" smtClean="0"/>
              <a:t>Dan Cloak, P.E.</a:t>
            </a: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" r="19852" b="126"/>
          <a:stretch/>
        </p:blipFill>
        <p:spPr>
          <a:xfrm>
            <a:off x="3203848" y="8620"/>
            <a:ext cx="5932920" cy="68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312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617677" y="3208205"/>
            <a:ext cx="3276600" cy="1752600"/>
          </a:xfrm>
          <a:prstGeom prst="rect">
            <a:avLst/>
          </a:prstGeom>
          <a:solidFill>
            <a:schemeClr val="tx1">
              <a:lumMod val="65000"/>
            </a:schemeClr>
          </a:solidFill>
          <a:ln w="381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3668" name="Oval 4"/>
          <p:cNvSpPr>
            <a:spLocks noChangeAspect="1" noChangeArrowheads="1"/>
          </p:cNvSpPr>
          <p:nvPr/>
        </p:nvSpPr>
        <p:spPr bwMode="auto">
          <a:xfrm>
            <a:off x="3532077" y="2598605"/>
            <a:ext cx="457200" cy="457200"/>
          </a:xfrm>
          <a:prstGeom prst="ellipse">
            <a:avLst/>
          </a:prstGeom>
          <a:solidFill>
            <a:srgbClr val="EEDF7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3669" name="Oval 5"/>
          <p:cNvSpPr>
            <a:spLocks noChangeAspect="1" noChangeArrowheads="1"/>
          </p:cNvSpPr>
          <p:nvPr/>
        </p:nvSpPr>
        <p:spPr bwMode="auto">
          <a:xfrm>
            <a:off x="4598877" y="2598605"/>
            <a:ext cx="457200" cy="457200"/>
          </a:xfrm>
          <a:prstGeom prst="ellipse">
            <a:avLst/>
          </a:prstGeom>
          <a:solidFill>
            <a:srgbClr val="EEDF7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3670" name="Oval 6"/>
          <p:cNvSpPr>
            <a:spLocks noChangeAspect="1" noChangeArrowheads="1"/>
          </p:cNvSpPr>
          <p:nvPr/>
        </p:nvSpPr>
        <p:spPr bwMode="auto">
          <a:xfrm>
            <a:off x="4065477" y="5113205"/>
            <a:ext cx="457200" cy="457200"/>
          </a:xfrm>
          <a:prstGeom prst="ellipse">
            <a:avLst/>
          </a:prstGeom>
          <a:solidFill>
            <a:srgbClr val="CC33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" panose="020406040505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1367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3654314" y="3162168"/>
            <a:ext cx="1408113" cy="1804988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Barriers, What Barriers?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986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 animBg="1"/>
      <p:bldP spid="113669" grpId="0" animBg="1"/>
      <p:bldP spid="1136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3. Low Cost Option</a:t>
            </a:r>
            <a:endParaRPr lang="en-US" alt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Capital Costs</a:t>
            </a:r>
          </a:p>
          <a:p>
            <a:r>
              <a:rPr lang="en-US" altLang="en-US" dirty="0" smtClean="0"/>
              <a:t>Operation and Maintenance Costs</a:t>
            </a:r>
            <a:endParaRPr lang="en-US" alt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Four Percent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4572000" cy="45720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½ Acre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67400" y="3429000"/>
            <a:ext cx="9144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4%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934200" y="3448050"/>
            <a:ext cx="0" cy="876300"/>
          </a:xfrm>
          <a:prstGeom prst="straightConnector1">
            <a:avLst/>
          </a:prstGeom>
          <a:ln w="317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49612" y="362459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30 </a:t>
            </a:r>
            <a:r>
              <a:rPr lang="en-US" sz="2800" dirty="0" err="1" smtClean="0"/>
              <a:t>ft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22193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 rot="16200000">
            <a:off x="-2129134" y="2891136"/>
            <a:ext cx="5486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>
                    <a:lumMod val="75000"/>
                  </a:schemeClr>
                </a:solidFill>
                <a:latin typeface="Futura Md BT" pitchFamily="34" charset="0"/>
              </a:rPr>
              <a:t>DMAs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813" y="1735138"/>
            <a:ext cx="9120187" cy="5122862"/>
          </a:xfrm>
          <a:noFill/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5. Nearly Everywhere</a:t>
            </a:r>
          </a:p>
        </p:txBody>
      </p:sp>
      <p:pic>
        <p:nvPicPr>
          <p:cNvPr id="76816" name="Picture 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525" y="1743075"/>
            <a:ext cx="2667000" cy="2147888"/>
          </a:xfrm>
          <a:noFill/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 rot="1981432">
            <a:off x="2808288" y="4124325"/>
            <a:ext cx="53975" cy="452438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581275" y="4694238"/>
            <a:ext cx="49213" cy="1052512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 rot="5400000">
            <a:off x="3193256" y="5712619"/>
            <a:ext cx="60325" cy="687388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 rot="7242979">
            <a:off x="4952207" y="2658269"/>
            <a:ext cx="42862" cy="971550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054475" y="4743450"/>
            <a:ext cx="1066800" cy="304800"/>
          </a:xfrm>
          <a:custGeom>
            <a:avLst/>
            <a:gdLst>
              <a:gd name="T0" fmla="*/ 2147483647 w 672"/>
              <a:gd name="T1" fmla="*/ 0 h 192"/>
              <a:gd name="T2" fmla="*/ 2147483647 w 672"/>
              <a:gd name="T3" fmla="*/ 2147483647 h 192"/>
              <a:gd name="T4" fmla="*/ 0 w 672"/>
              <a:gd name="T5" fmla="*/ 2147483647 h 192"/>
              <a:gd name="T6" fmla="*/ 0 w 672"/>
              <a:gd name="T7" fmla="*/ 2147483647 h 192"/>
              <a:gd name="T8" fmla="*/ 2147483647 w 672"/>
              <a:gd name="T9" fmla="*/ 2147483647 h 192"/>
              <a:gd name="T10" fmla="*/ 2147483647 w 672"/>
              <a:gd name="T11" fmla="*/ 2147483647 h 192"/>
              <a:gd name="T12" fmla="*/ 2147483647 w 672"/>
              <a:gd name="T13" fmla="*/ 2147483647 h 192"/>
              <a:gd name="T14" fmla="*/ 2147483647 w 672"/>
              <a:gd name="T15" fmla="*/ 2147483647 h 192"/>
              <a:gd name="T16" fmla="*/ 2147483647 w 672"/>
              <a:gd name="T17" fmla="*/ 2147483647 h 192"/>
              <a:gd name="T18" fmla="*/ 2147483647 w 672"/>
              <a:gd name="T19" fmla="*/ 2147483647 h 192"/>
              <a:gd name="T20" fmla="*/ 2147483647 w 672"/>
              <a:gd name="T21" fmla="*/ 2147483647 h 192"/>
              <a:gd name="T22" fmla="*/ 2147483647 w 672"/>
              <a:gd name="T23" fmla="*/ 2147483647 h 192"/>
              <a:gd name="T24" fmla="*/ 2147483647 w 672"/>
              <a:gd name="T25" fmla="*/ 2147483647 h 192"/>
              <a:gd name="T26" fmla="*/ 2147483647 w 672"/>
              <a:gd name="T27" fmla="*/ 2147483647 h 192"/>
              <a:gd name="T28" fmla="*/ 2147483647 w 672"/>
              <a:gd name="T29" fmla="*/ 2147483647 h 192"/>
              <a:gd name="T30" fmla="*/ 2147483647 w 672"/>
              <a:gd name="T31" fmla="*/ 0 h 19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72"/>
              <a:gd name="T49" fmla="*/ 0 h 192"/>
              <a:gd name="T50" fmla="*/ 672 w 672"/>
              <a:gd name="T51" fmla="*/ 192 h 19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72" h="192">
                <a:moveTo>
                  <a:pt x="88" y="0"/>
                </a:moveTo>
                <a:lnTo>
                  <a:pt x="36" y="14"/>
                </a:lnTo>
                <a:lnTo>
                  <a:pt x="0" y="62"/>
                </a:lnTo>
                <a:lnTo>
                  <a:pt x="0" y="134"/>
                </a:lnTo>
                <a:lnTo>
                  <a:pt x="45" y="173"/>
                </a:lnTo>
                <a:lnTo>
                  <a:pt x="93" y="192"/>
                </a:lnTo>
                <a:lnTo>
                  <a:pt x="93" y="110"/>
                </a:lnTo>
                <a:lnTo>
                  <a:pt x="631" y="110"/>
                </a:lnTo>
                <a:lnTo>
                  <a:pt x="638" y="166"/>
                </a:lnTo>
                <a:lnTo>
                  <a:pt x="672" y="163"/>
                </a:lnTo>
                <a:lnTo>
                  <a:pt x="669" y="12"/>
                </a:lnTo>
                <a:lnTo>
                  <a:pt x="640" y="22"/>
                </a:lnTo>
                <a:lnTo>
                  <a:pt x="624" y="77"/>
                </a:lnTo>
                <a:lnTo>
                  <a:pt x="103" y="82"/>
                </a:lnTo>
                <a:lnTo>
                  <a:pt x="81" y="79"/>
                </a:lnTo>
                <a:lnTo>
                  <a:pt x="88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399088" y="4727575"/>
            <a:ext cx="803275" cy="293688"/>
          </a:xfrm>
          <a:custGeom>
            <a:avLst/>
            <a:gdLst>
              <a:gd name="T0" fmla="*/ 2147483647 w 506"/>
              <a:gd name="T1" fmla="*/ 2147483647 h 185"/>
              <a:gd name="T2" fmla="*/ 2147483647 w 506"/>
              <a:gd name="T3" fmla="*/ 2147483647 h 185"/>
              <a:gd name="T4" fmla="*/ 2147483647 w 506"/>
              <a:gd name="T5" fmla="*/ 2147483647 h 185"/>
              <a:gd name="T6" fmla="*/ 2147483647 w 506"/>
              <a:gd name="T7" fmla="*/ 2147483647 h 185"/>
              <a:gd name="T8" fmla="*/ 2147483647 w 506"/>
              <a:gd name="T9" fmla="*/ 2147483647 h 185"/>
              <a:gd name="T10" fmla="*/ 2147483647 w 506"/>
              <a:gd name="T11" fmla="*/ 2147483647 h 185"/>
              <a:gd name="T12" fmla="*/ 2147483647 w 506"/>
              <a:gd name="T13" fmla="*/ 2147483647 h 185"/>
              <a:gd name="T14" fmla="*/ 2147483647 w 506"/>
              <a:gd name="T15" fmla="*/ 2147483647 h 185"/>
              <a:gd name="T16" fmla="*/ 2147483647 w 506"/>
              <a:gd name="T17" fmla="*/ 2147483647 h 185"/>
              <a:gd name="T18" fmla="*/ 2147483647 w 506"/>
              <a:gd name="T19" fmla="*/ 2147483647 h 185"/>
              <a:gd name="T20" fmla="*/ 2147483647 w 506"/>
              <a:gd name="T21" fmla="*/ 2147483647 h 185"/>
              <a:gd name="T22" fmla="*/ 2147483647 w 506"/>
              <a:gd name="T23" fmla="*/ 0 h 185"/>
              <a:gd name="T24" fmla="*/ 2147483647 w 506"/>
              <a:gd name="T25" fmla="*/ 2147483647 h 185"/>
              <a:gd name="T26" fmla="*/ 2147483647 w 506"/>
              <a:gd name="T27" fmla="*/ 2147483647 h 185"/>
              <a:gd name="T28" fmla="*/ 2147483647 w 506"/>
              <a:gd name="T29" fmla="*/ 2147483647 h 185"/>
              <a:gd name="T30" fmla="*/ 0 w 506"/>
              <a:gd name="T31" fmla="*/ 2147483647 h 1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06"/>
              <a:gd name="T49" fmla="*/ 0 h 185"/>
              <a:gd name="T50" fmla="*/ 506 w 506"/>
              <a:gd name="T51" fmla="*/ 185 h 18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06" h="185">
                <a:moveTo>
                  <a:pt x="14" y="10"/>
                </a:moveTo>
                <a:lnTo>
                  <a:pt x="7" y="183"/>
                </a:lnTo>
                <a:lnTo>
                  <a:pt x="38" y="185"/>
                </a:lnTo>
                <a:lnTo>
                  <a:pt x="36" y="118"/>
                </a:lnTo>
                <a:lnTo>
                  <a:pt x="403" y="116"/>
                </a:lnTo>
                <a:lnTo>
                  <a:pt x="408" y="185"/>
                </a:lnTo>
                <a:lnTo>
                  <a:pt x="470" y="166"/>
                </a:lnTo>
                <a:lnTo>
                  <a:pt x="506" y="118"/>
                </a:lnTo>
                <a:lnTo>
                  <a:pt x="506" y="68"/>
                </a:lnTo>
                <a:lnTo>
                  <a:pt x="470" y="24"/>
                </a:lnTo>
                <a:lnTo>
                  <a:pt x="432" y="3"/>
                </a:lnTo>
                <a:lnTo>
                  <a:pt x="405" y="0"/>
                </a:lnTo>
                <a:lnTo>
                  <a:pt x="410" y="82"/>
                </a:lnTo>
                <a:lnTo>
                  <a:pt x="36" y="75"/>
                </a:lnTo>
                <a:lnTo>
                  <a:pt x="33" y="3"/>
                </a:lnTo>
                <a:lnTo>
                  <a:pt x="0" y="10"/>
                </a:lnTo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0" name="Freeform 10"/>
          <p:cNvSpPr>
            <a:spLocks/>
          </p:cNvSpPr>
          <p:nvPr/>
        </p:nvSpPr>
        <p:spPr bwMode="auto">
          <a:xfrm>
            <a:off x="5905500" y="3763963"/>
            <a:ext cx="1412875" cy="842962"/>
          </a:xfrm>
          <a:custGeom>
            <a:avLst/>
            <a:gdLst>
              <a:gd name="T0" fmla="*/ 2147483647 w 890"/>
              <a:gd name="T1" fmla="*/ 2147483647 h 531"/>
              <a:gd name="T2" fmla="*/ 2147483647 w 890"/>
              <a:gd name="T3" fmla="*/ 2147483647 h 531"/>
              <a:gd name="T4" fmla="*/ 2147483647 w 890"/>
              <a:gd name="T5" fmla="*/ 2147483647 h 531"/>
              <a:gd name="T6" fmla="*/ 2147483647 w 890"/>
              <a:gd name="T7" fmla="*/ 0 h 531"/>
              <a:gd name="T8" fmla="*/ 2147483647 w 890"/>
              <a:gd name="T9" fmla="*/ 2147483647 h 531"/>
              <a:gd name="T10" fmla="*/ 2147483647 w 890"/>
              <a:gd name="T11" fmla="*/ 2147483647 h 531"/>
              <a:gd name="T12" fmla="*/ 2147483647 w 890"/>
              <a:gd name="T13" fmla="*/ 2147483647 h 531"/>
              <a:gd name="T14" fmla="*/ 2147483647 w 890"/>
              <a:gd name="T15" fmla="*/ 2147483647 h 531"/>
              <a:gd name="T16" fmla="*/ 2147483647 w 890"/>
              <a:gd name="T17" fmla="*/ 2147483647 h 531"/>
              <a:gd name="T18" fmla="*/ 2147483647 w 890"/>
              <a:gd name="T19" fmla="*/ 2147483647 h 531"/>
              <a:gd name="T20" fmla="*/ 2147483647 w 890"/>
              <a:gd name="T21" fmla="*/ 2147483647 h 531"/>
              <a:gd name="T22" fmla="*/ 2147483647 w 890"/>
              <a:gd name="T23" fmla="*/ 2147483647 h 531"/>
              <a:gd name="T24" fmla="*/ 2147483647 w 890"/>
              <a:gd name="T25" fmla="*/ 2147483647 h 531"/>
              <a:gd name="T26" fmla="*/ 2147483647 w 890"/>
              <a:gd name="T27" fmla="*/ 2147483647 h 531"/>
              <a:gd name="T28" fmla="*/ 2147483647 w 890"/>
              <a:gd name="T29" fmla="*/ 2147483647 h 531"/>
              <a:gd name="T30" fmla="*/ 2147483647 w 890"/>
              <a:gd name="T31" fmla="*/ 2147483647 h 531"/>
              <a:gd name="T32" fmla="*/ 2147483647 w 890"/>
              <a:gd name="T33" fmla="*/ 2147483647 h 531"/>
              <a:gd name="T34" fmla="*/ 2147483647 w 890"/>
              <a:gd name="T35" fmla="*/ 2147483647 h 531"/>
              <a:gd name="T36" fmla="*/ 0 w 890"/>
              <a:gd name="T37" fmla="*/ 2147483647 h 53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90"/>
              <a:gd name="T58" fmla="*/ 0 h 531"/>
              <a:gd name="T59" fmla="*/ 890 w 890"/>
              <a:gd name="T60" fmla="*/ 531 h 53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90" h="531">
                <a:moveTo>
                  <a:pt x="7" y="77"/>
                </a:moveTo>
                <a:lnTo>
                  <a:pt x="60" y="19"/>
                </a:lnTo>
                <a:lnTo>
                  <a:pt x="103" y="7"/>
                </a:lnTo>
                <a:lnTo>
                  <a:pt x="156" y="0"/>
                </a:lnTo>
                <a:lnTo>
                  <a:pt x="226" y="39"/>
                </a:lnTo>
                <a:lnTo>
                  <a:pt x="286" y="99"/>
                </a:lnTo>
                <a:lnTo>
                  <a:pt x="367" y="144"/>
                </a:lnTo>
                <a:lnTo>
                  <a:pt x="509" y="252"/>
                </a:lnTo>
                <a:lnTo>
                  <a:pt x="624" y="327"/>
                </a:lnTo>
                <a:lnTo>
                  <a:pt x="890" y="497"/>
                </a:lnTo>
                <a:lnTo>
                  <a:pt x="869" y="531"/>
                </a:lnTo>
                <a:lnTo>
                  <a:pt x="766" y="466"/>
                </a:lnTo>
                <a:lnTo>
                  <a:pt x="638" y="377"/>
                </a:lnTo>
                <a:lnTo>
                  <a:pt x="475" y="269"/>
                </a:lnTo>
                <a:lnTo>
                  <a:pt x="295" y="149"/>
                </a:lnTo>
                <a:lnTo>
                  <a:pt x="206" y="94"/>
                </a:lnTo>
                <a:lnTo>
                  <a:pt x="149" y="91"/>
                </a:lnTo>
                <a:lnTo>
                  <a:pt x="108" y="106"/>
                </a:lnTo>
                <a:lnTo>
                  <a:pt x="0" y="91"/>
                </a:lnTo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1" name="Freeform 11"/>
          <p:cNvSpPr>
            <a:spLocks/>
          </p:cNvSpPr>
          <p:nvPr/>
        </p:nvSpPr>
        <p:spPr bwMode="auto">
          <a:xfrm>
            <a:off x="7685088" y="4999038"/>
            <a:ext cx="884237" cy="468312"/>
          </a:xfrm>
          <a:custGeom>
            <a:avLst/>
            <a:gdLst>
              <a:gd name="T0" fmla="*/ 0 w 557"/>
              <a:gd name="T1" fmla="*/ 2147483647 h 295"/>
              <a:gd name="T2" fmla="*/ 2147483647 w 557"/>
              <a:gd name="T3" fmla="*/ 2147483647 h 295"/>
              <a:gd name="T4" fmla="*/ 2147483647 w 557"/>
              <a:gd name="T5" fmla="*/ 2147483647 h 295"/>
              <a:gd name="T6" fmla="*/ 2147483647 w 557"/>
              <a:gd name="T7" fmla="*/ 2147483647 h 295"/>
              <a:gd name="T8" fmla="*/ 2147483647 w 557"/>
              <a:gd name="T9" fmla="*/ 2147483647 h 295"/>
              <a:gd name="T10" fmla="*/ 2147483647 w 557"/>
              <a:gd name="T11" fmla="*/ 2147483647 h 295"/>
              <a:gd name="T12" fmla="*/ 2147483647 w 557"/>
              <a:gd name="T13" fmla="*/ 2147483647 h 295"/>
              <a:gd name="T14" fmla="*/ 2147483647 w 557"/>
              <a:gd name="T15" fmla="*/ 0 h 295"/>
              <a:gd name="T16" fmla="*/ 2147483647 w 557"/>
              <a:gd name="T17" fmla="*/ 2147483647 h 295"/>
              <a:gd name="T18" fmla="*/ 2147483647 w 557"/>
              <a:gd name="T19" fmla="*/ 2147483647 h 295"/>
              <a:gd name="T20" fmla="*/ 0 w 557"/>
              <a:gd name="T21" fmla="*/ 2147483647 h 2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7"/>
              <a:gd name="T34" fmla="*/ 0 h 295"/>
              <a:gd name="T35" fmla="*/ 557 w 557"/>
              <a:gd name="T36" fmla="*/ 295 h 29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7" h="295">
                <a:moveTo>
                  <a:pt x="0" y="98"/>
                </a:moveTo>
                <a:lnTo>
                  <a:pt x="69" y="177"/>
                </a:lnTo>
                <a:lnTo>
                  <a:pt x="197" y="62"/>
                </a:lnTo>
                <a:lnTo>
                  <a:pt x="557" y="295"/>
                </a:lnTo>
                <a:lnTo>
                  <a:pt x="557" y="247"/>
                </a:lnTo>
                <a:lnTo>
                  <a:pt x="216" y="33"/>
                </a:lnTo>
                <a:lnTo>
                  <a:pt x="144" y="7"/>
                </a:lnTo>
                <a:lnTo>
                  <a:pt x="113" y="0"/>
                </a:lnTo>
                <a:lnTo>
                  <a:pt x="79" y="12"/>
                </a:lnTo>
                <a:lnTo>
                  <a:pt x="38" y="50"/>
                </a:lnTo>
                <a:lnTo>
                  <a:pt x="0" y="98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2" name="Freeform 12"/>
          <p:cNvSpPr>
            <a:spLocks/>
          </p:cNvSpPr>
          <p:nvPr/>
        </p:nvSpPr>
        <p:spPr bwMode="auto">
          <a:xfrm>
            <a:off x="3059113" y="3333750"/>
            <a:ext cx="723900" cy="250825"/>
          </a:xfrm>
          <a:custGeom>
            <a:avLst/>
            <a:gdLst>
              <a:gd name="T0" fmla="*/ 2147483647 w 456"/>
              <a:gd name="T1" fmla="*/ 0 h 158"/>
              <a:gd name="T2" fmla="*/ 0 w 456"/>
              <a:gd name="T3" fmla="*/ 2147483647 h 158"/>
              <a:gd name="T4" fmla="*/ 2147483647 w 456"/>
              <a:gd name="T5" fmla="*/ 2147483647 h 158"/>
              <a:gd name="T6" fmla="*/ 2147483647 w 456"/>
              <a:gd name="T7" fmla="*/ 2147483647 h 158"/>
              <a:gd name="T8" fmla="*/ 2147483647 w 456"/>
              <a:gd name="T9" fmla="*/ 2147483647 h 158"/>
              <a:gd name="T10" fmla="*/ 2147483647 w 456"/>
              <a:gd name="T11" fmla="*/ 2147483647 h 158"/>
              <a:gd name="T12" fmla="*/ 2147483647 w 456"/>
              <a:gd name="T13" fmla="*/ 2147483647 h 158"/>
              <a:gd name="T14" fmla="*/ 2147483647 w 456"/>
              <a:gd name="T15" fmla="*/ 0 h 1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56"/>
              <a:gd name="T25" fmla="*/ 0 h 158"/>
              <a:gd name="T26" fmla="*/ 456 w 456"/>
              <a:gd name="T27" fmla="*/ 158 h 1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56" h="158">
                <a:moveTo>
                  <a:pt x="41" y="0"/>
                </a:moveTo>
                <a:lnTo>
                  <a:pt x="0" y="130"/>
                </a:lnTo>
                <a:lnTo>
                  <a:pt x="423" y="101"/>
                </a:lnTo>
                <a:lnTo>
                  <a:pt x="420" y="158"/>
                </a:lnTo>
                <a:lnTo>
                  <a:pt x="444" y="151"/>
                </a:lnTo>
                <a:lnTo>
                  <a:pt x="456" y="110"/>
                </a:lnTo>
                <a:lnTo>
                  <a:pt x="454" y="67"/>
                </a:lnTo>
                <a:lnTo>
                  <a:pt x="41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3" name="Freeform 13"/>
          <p:cNvSpPr>
            <a:spLocks/>
          </p:cNvSpPr>
          <p:nvPr/>
        </p:nvSpPr>
        <p:spPr bwMode="auto">
          <a:xfrm>
            <a:off x="4087813" y="3082925"/>
            <a:ext cx="552450" cy="261938"/>
          </a:xfrm>
          <a:custGeom>
            <a:avLst/>
            <a:gdLst>
              <a:gd name="T0" fmla="*/ 2147483647 w 348"/>
              <a:gd name="T1" fmla="*/ 0 h 165"/>
              <a:gd name="T2" fmla="*/ 0 w 348"/>
              <a:gd name="T3" fmla="*/ 2147483647 h 165"/>
              <a:gd name="T4" fmla="*/ 2147483647 w 348"/>
              <a:gd name="T5" fmla="*/ 2147483647 h 165"/>
              <a:gd name="T6" fmla="*/ 2147483647 w 348"/>
              <a:gd name="T7" fmla="*/ 2147483647 h 165"/>
              <a:gd name="T8" fmla="*/ 2147483647 w 348"/>
              <a:gd name="T9" fmla="*/ 2147483647 h 165"/>
              <a:gd name="T10" fmla="*/ 2147483647 w 348"/>
              <a:gd name="T11" fmla="*/ 2147483647 h 165"/>
              <a:gd name="T12" fmla="*/ 2147483647 w 348"/>
              <a:gd name="T13" fmla="*/ 2147483647 h 165"/>
              <a:gd name="T14" fmla="*/ 2147483647 w 348"/>
              <a:gd name="T15" fmla="*/ 2147483647 h 165"/>
              <a:gd name="T16" fmla="*/ 2147483647 w 348"/>
              <a:gd name="T17" fmla="*/ 2147483647 h 165"/>
              <a:gd name="T18" fmla="*/ 2147483647 w 348"/>
              <a:gd name="T19" fmla="*/ 2147483647 h 165"/>
              <a:gd name="T20" fmla="*/ 2147483647 w 348"/>
              <a:gd name="T21" fmla="*/ 2147483647 h 165"/>
              <a:gd name="T22" fmla="*/ 2147483647 w 348"/>
              <a:gd name="T23" fmla="*/ 0 h 16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8"/>
              <a:gd name="T37" fmla="*/ 0 h 165"/>
              <a:gd name="T38" fmla="*/ 348 w 348"/>
              <a:gd name="T39" fmla="*/ 165 h 16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8" h="165">
                <a:moveTo>
                  <a:pt x="84" y="0"/>
                </a:moveTo>
                <a:lnTo>
                  <a:pt x="0" y="156"/>
                </a:lnTo>
                <a:lnTo>
                  <a:pt x="259" y="148"/>
                </a:lnTo>
                <a:lnTo>
                  <a:pt x="267" y="160"/>
                </a:lnTo>
                <a:lnTo>
                  <a:pt x="348" y="165"/>
                </a:lnTo>
                <a:lnTo>
                  <a:pt x="216" y="81"/>
                </a:lnTo>
                <a:lnTo>
                  <a:pt x="173" y="132"/>
                </a:lnTo>
                <a:lnTo>
                  <a:pt x="142" y="112"/>
                </a:lnTo>
                <a:lnTo>
                  <a:pt x="135" y="124"/>
                </a:lnTo>
                <a:lnTo>
                  <a:pt x="75" y="84"/>
                </a:lnTo>
                <a:lnTo>
                  <a:pt x="115" y="14"/>
                </a:lnTo>
                <a:lnTo>
                  <a:pt x="84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4" name="Freeform 14"/>
          <p:cNvSpPr>
            <a:spLocks/>
          </p:cNvSpPr>
          <p:nvPr/>
        </p:nvSpPr>
        <p:spPr bwMode="auto">
          <a:xfrm>
            <a:off x="98425" y="5661025"/>
            <a:ext cx="8185150" cy="777875"/>
          </a:xfrm>
          <a:custGeom>
            <a:avLst/>
            <a:gdLst>
              <a:gd name="T0" fmla="*/ 2147483647 w 5156"/>
              <a:gd name="T1" fmla="*/ 0 h 490"/>
              <a:gd name="T2" fmla="*/ 0 w 5156"/>
              <a:gd name="T3" fmla="*/ 2147483647 h 490"/>
              <a:gd name="T4" fmla="*/ 2147483647 w 5156"/>
              <a:gd name="T5" fmla="*/ 2147483647 h 490"/>
              <a:gd name="T6" fmla="*/ 2147483647 w 5156"/>
              <a:gd name="T7" fmla="*/ 2147483647 h 490"/>
              <a:gd name="T8" fmla="*/ 2147483647 w 5156"/>
              <a:gd name="T9" fmla="*/ 2147483647 h 490"/>
              <a:gd name="T10" fmla="*/ 2147483647 w 5156"/>
              <a:gd name="T11" fmla="*/ 2147483647 h 490"/>
              <a:gd name="T12" fmla="*/ 2147483647 w 5156"/>
              <a:gd name="T13" fmla="*/ 2147483647 h 490"/>
              <a:gd name="T14" fmla="*/ 2147483647 w 5156"/>
              <a:gd name="T15" fmla="*/ 2147483647 h 490"/>
              <a:gd name="T16" fmla="*/ 2147483647 w 5156"/>
              <a:gd name="T17" fmla="*/ 2147483647 h 490"/>
              <a:gd name="T18" fmla="*/ 2147483647 w 5156"/>
              <a:gd name="T19" fmla="*/ 2147483647 h 490"/>
              <a:gd name="T20" fmla="*/ 2147483647 w 5156"/>
              <a:gd name="T21" fmla="*/ 2147483647 h 490"/>
              <a:gd name="T22" fmla="*/ 2147483647 w 5156"/>
              <a:gd name="T23" fmla="*/ 2147483647 h 490"/>
              <a:gd name="T24" fmla="*/ 2147483647 w 5156"/>
              <a:gd name="T25" fmla="*/ 2147483647 h 490"/>
              <a:gd name="T26" fmla="*/ 2147483647 w 5156"/>
              <a:gd name="T27" fmla="*/ 2147483647 h 490"/>
              <a:gd name="T28" fmla="*/ 2147483647 w 5156"/>
              <a:gd name="T29" fmla="*/ 2147483647 h 490"/>
              <a:gd name="T30" fmla="*/ 2147483647 w 5156"/>
              <a:gd name="T31" fmla="*/ 2147483647 h 490"/>
              <a:gd name="T32" fmla="*/ 2147483647 w 5156"/>
              <a:gd name="T33" fmla="*/ 2147483647 h 490"/>
              <a:gd name="T34" fmla="*/ 2147483647 w 5156"/>
              <a:gd name="T35" fmla="*/ 2147483647 h 490"/>
              <a:gd name="T36" fmla="*/ 2147483647 w 5156"/>
              <a:gd name="T37" fmla="*/ 0 h 4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156"/>
              <a:gd name="T58" fmla="*/ 0 h 490"/>
              <a:gd name="T59" fmla="*/ 5156 w 5156"/>
              <a:gd name="T60" fmla="*/ 490 h 4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156" h="490">
                <a:moveTo>
                  <a:pt x="250" y="0"/>
                </a:moveTo>
                <a:lnTo>
                  <a:pt x="0" y="476"/>
                </a:lnTo>
                <a:lnTo>
                  <a:pt x="1344" y="485"/>
                </a:lnTo>
                <a:lnTo>
                  <a:pt x="2415" y="490"/>
                </a:lnTo>
                <a:lnTo>
                  <a:pt x="3327" y="485"/>
                </a:lnTo>
                <a:lnTo>
                  <a:pt x="4359" y="476"/>
                </a:lnTo>
                <a:lnTo>
                  <a:pt x="5088" y="466"/>
                </a:lnTo>
                <a:lnTo>
                  <a:pt x="5156" y="480"/>
                </a:lnTo>
                <a:lnTo>
                  <a:pt x="5136" y="428"/>
                </a:lnTo>
                <a:lnTo>
                  <a:pt x="4440" y="428"/>
                </a:lnTo>
                <a:lnTo>
                  <a:pt x="3797" y="447"/>
                </a:lnTo>
                <a:lnTo>
                  <a:pt x="3264" y="452"/>
                </a:lnTo>
                <a:lnTo>
                  <a:pt x="2655" y="456"/>
                </a:lnTo>
                <a:lnTo>
                  <a:pt x="2036" y="452"/>
                </a:lnTo>
                <a:lnTo>
                  <a:pt x="1306" y="447"/>
                </a:lnTo>
                <a:lnTo>
                  <a:pt x="557" y="442"/>
                </a:lnTo>
                <a:lnTo>
                  <a:pt x="173" y="413"/>
                </a:lnTo>
                <a:lnTo>
                  <a:pt x="365" y="68"/>
                </a:lnTo>
                <a:lnTo>
                  <a:pt x="250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5" name="Freeform 15"/>
          <p:cNvSpPr>
            <a:spLocks/>
          </p:cNvSpPr>
          <p:nvPr/>
        </p:nvSpPr>
        <p:spPr bwMode="auto">
          <a:xfrm>
            <a:off x="3362325" y="3995738"/>
            <a:ext cx="1958975" cy="1709737"/>
          </a:xfrm>
          <a:custGeom>
            <a:avLst/>
            <a:gdLst>
              <a:gd name="T0" fmla="*/ 2147483647 w 1234"/>
              <a:gd name="T1" fmla="*/ 0 h 1077"/>
              <a:gd name="T2" fmla="*/ 2147483647 w 1234"/>
              <a:gd name="T3" fmla="*/ 2147483647 h 1077"/>
              <a:gd name="T4" fmla="*/ 2147483647 w 1234"/>
              <a:gd name="T5" fmla="*/ 2147483647 h 1077"/>
              <a:gd name="T6" fmla="*/ 2147483647 w 1234"/>
              <a:gd name="T7" fmla="*/ 2147483647 h 1077"/>
              <a:gd name="T8" fmla="*/ 2147483647 w 1234"/>
              <a:gd name="T9" fmla="*/ 2147483647 h 1077"/>
              <a:gd name="T10" fmla="*/ 2147483647 w 1234"/>
              <a:gd name="T11" fmla="*/ 2147483647 h 1077"/>
              <a:gd name="T12" fmla="*/ 2147483647 w 1234"/>
              <a:gd name="T13" fmla="*/ 2147483647 h 1077"/>
              <a:gd name="T14" fmla="*/ 0 w 1234"/>
              <a:gd name="T15" fmla="*/ 2147483647 h 1077"/>
              <a:gd name="T16" fmla="*/ 2147483647 w 1234"/>
              <a:gd name="T17" fmla="*/ 2147483647 h 1077"/>
              <a:gd name="T18" fmla="*/ 2147483647 w 1234"/>
              <a:gd name="T19" fmla="*/ 2147483647 h 1077"/>
              <a:gd name="T20" fmla="*/ 2147483647 w 1234"/>
              <a:gd name="T21" fmla="*/ 2147483647 h 1077"/>
              <a:gd name="T22" fmla="*/ 2147483647 w 1234"/>
              <a:gd name="T23" fmla="*/ 2147483647 h 1077"/>
              <a:gd name="T24" fmla="*/ 2147483647 w 1234"/>
              <a:gd name="T25" fmla="*/ 2147483647 h 1077"/>
              <a:gd name="T26" fmla="*/ 2147483647 w 1234"/>
              <a:gd name="T27" fmla="*/ 2147483647 h 1077"/>
              <a:gd name="T28" fmla="*/ 2147483647 w 1234"/>
              <a:gd name="T29" fmla="*/ 2147483647 h 1077"/>
              <a:gd name="T30" fmla="*/ 2147483647 w 1234"/>
              <a:gd name="T31" fmla="*/ 2147483647 h 107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234"/>
              <a:gd name="T49" fmla="*/ 0 h 1077"/>
              <a:gd name="T50" fmla="*/ 1234 w 1234"/>
              <a:gd name="T51" fmla="*/ 1077 h 107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234" h="1077">
                <a:moveTo>
                  <a:pt x="1045" y="0"/>
                </a:moveTo>
                <a:lnTo>
                  <a:pt x="975" y="40"/>
                </a:lnTo>
                <a:lnTo>
                  <a:pt x="511" y="46"/>
                </a:lnTo>
                <a:lnTo>
                  <a:pt x="498" y="201"/>
                </a:lnTo>
                <a:lnTo>
                  <a:pt x="220" y="206"/>
                </a:lnTo>
                <a:lnTo>
                  <a:pt x="215" y="353"/>
                </a:lnTo>
                <a:lnTo>
                  <a:pt x="218" y="422"/>
                </a:lnTo>
                <a:lnTo>
                  <a:pt x="0" y="427"/>
                </a:lnTo>
                <a:lnTo>
                  <a:pt x="8" y="704"/>
                </a:lnTo>
                <a:lnTo>
                  <a:pt x="220" y="707"/>
                </a:lnTo>
                <a:lnTo>
                  <a:pt x="223" y="912"/>
                </a:lnTo>
                <a:lnTo>
                  <a:pt x="509" y="913"/>
                </a:lnTo>
                <a:lnTo>
                  <a:pt x="511" y="1077"/>
                </a:lnTo>
                <a:lnTo>
                  <a:pt x="1232" y="1075"/>
                </a:lnTo>
                <a:lnTo>
                  <a:pt x="1234" y="329"/>
                </a:lnTo>
                <a:lnTo>
                  <a:pt x="1039" y="9"/>
                </a:lnTo>
              </a:path>
            </a:pathLst>
          </a:custGeom>
          <a:noFill/>
          <a:ln w="31750">
            <a:solidFill>
              <a:srgbClr val="8D9DF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6820" name="Picture 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24600" y="1752600"/>
            <a:ext cx="2819400" cy="2105025"/>
          </a:xfrm>
          <a:noFill/>
        </p:spPr>
      </p:pic>
    </p:spTree>
    <p:extLst>
      <p:ext uri="{BB962C8B-B14F-4D97-AF65-F5344CB8AC3E}">
        <p14:creationId xmlns:p14="http://schemas.microsoft.com/office/powerpoint/2010/main" val="254799519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animBg="1"/>
      <p:bldP spid="76805" grpId="0" animBg="1"/>
      <p:bldP spid="76806" grpId="0" animBg="1"/>
      <p:bldP spid="76807" grpId="0" animBg="1"/>
      <p:bldP spid="76808" grpId="0" animBg="1"/>
      <p:bldP spid="76809" grpId="0" animBg="1"/>
      <p:bldP spid="76810" grpId="0" animBg="1"/>
      <p:bldP spid="76811" grpId="0" animBg="1"/>
      <p:bldP spid="76812" grpId="0" animBg="1"/>
      <p:bldP spid="76813" grpId="0" animBg="1"/>
      <p:bldP spid="76814" grpId="0" animBg="1"/>
      <p:bldP spid="768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27" y="2168860"/>
            <a:ext cx="7192911" cy="39281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Lot Size, Not Land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3820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7</a:t>
            </a:r>
            <a:r>
              <a:rPr lang="en-US" dirty="0" smtClean="0"/>
              <a:t>. </a:t>
            </a:r>
            <a:r>
              <a:rPr lang="en-US" dirty="0" smtClean="0"/>
              <a:t>Deemed Complete</a:t>
            </a: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609600" y="1533525"/>
            <a:ext cx="1981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>
                <a:latin typeface="+mn-lt"/>
              </a:rPr>
              <a:t>Pre-Application</a:t>
            </a:r>
          </a:p>
          <a:p>
            <a:pPr algn="ctr" eaLnBrk="1" hangingPunct="1"/>
            <a:r>
              <a:rPr lang="en-US" b="1" dirty="0">
                <a:latin typeface="+mn-lt"/>
              </a:rPr>
              <a:t>Meeting</a:t>
            </a:r>
          </a:p>
        </p:txBody>
      </p:sp>
      <p:sp>
        <p:nvSpPr>
          <p:cNvPr id="238596" name="Rectangle 4"/>
          <p:cNvSpPr>
            <a:spLocks noChangeArrowheads="1"/>
          </p:cNvSpPr>
          <p:nvPr/>
        </p:nvSpPr>
        <p:spPr bwMode="auto">
          <a:xfrm>
            <a:off x="3124200" y="1533525"/>
            <a:ext cx="1981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>
                <a:latin typeface="+mn-lt"/>
              </a:rPr>
              <a:t>Completed</a:t>
            </a:r>
          </a:p>
          <a:p>
            <a:pPr algn="ctr" eaLnBrk="1" hangingPunct="1"/>
            <a:r>
              <a:rPr lang="en-US" b="1" dirty="0">
                <a:latin typeface="+mn-lt"/>
              </a:rPr>
              <a:t>Application</a:t>
            </a:r>
          </a:p>
        </p:txBody>
      </p:sp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5715000" y="1533525"/>
            <a:ext cx="1981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“Deemed</a:t>
            </a:r>
          </a:p>
          <a:p>
            <a:pPr algn="ctr" eaLnBrk="1" hangingPunct="1"/>
            <a:r>
              <a:rPr lang="en-US" b="1">
                <a:latin typeface="+mn-lt"/>
              </a:rPr>
              <a:t>Complete”</a:t>
            </a:r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5715000" y="2981325"/>
            <a:ext cx="1981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Section</a:t>
            </a:r>
          </a:p>
          <a:p>
            <a:pPr algn="ctr" eaLnBrk="1" hangingPunct="1"/>
            <a:r>
              <a:rPr lang="en-US" b="1">
                <a:latin typeface="+mn-lt"/>
              </a:rPr>
              <a:t>Review</a:t>
            </a: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5715000" y="4048125"/>
            <a:ext cx="1981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CEQA</a:t>
            </a:r>
          </a:p>
          <a:p>
            <a:pPr algn="ctr" eaLnBrk="1" hangingPunct="1"/>
            <a:r>
              <a:rPr lang="en-US" b="1">
                <a:latin typeface="+mn-lt"/>
              </a:rPr>
              <a:t>Review</a:t>
            </a:r>
          </a:p>
        </p:txBody>
      </p:sp>
      <p:sp>
        <p:nvSpPr>
          <p:cNvPr id="238600" name="Rectangle 8"/>
          <p:cNvSpPr>
            <a:spLocks noChangeArrowheads="1"/>
          </p:cNvSpPr>
          <p:nvPr/>
        </p:nvSpPr>
        <p:spPr bwMode="auto">
          <a:xfrm>
            <a:off x="3124200" y="3514725"/>
            <a:ext cx="1981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Conditions of</a:t>
            </a:r>
          </a:p>
          <a:p>
            <a:pPr algn="ctr" eaLnBrk="1" hangingPunct="1"/>
            <a:r>
              <a:rPr lang="en-US" b="1">
                <a:latin typeface="+mn-lt"/>
              </a:rPr>
              <a:t>Approval</a:t>
            </a:r>
          </a:p>
        </p:txBody>
      </p:sp>
      <p:sp>
        <p:nvSpPr>
          <p:cNvPr id="238601" name="Rectangle 9"/>
          <p:cNvSpPr>
            <a:spLocks noChangeArrowheads="1"/>
          </p:cNvSpPr>
          <p:nvPr/>
        </p:nvSpPr>
        <p:spPr bwMode="auto">
          <a:xfrm>
            <a:off x="457200" y="3514725"/>
            <a:ext cx="1981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Planning </a:t>
            </a:r>
          </a:p>
          <a:p>
            <a:pPr algn="ctr" eaLnBrk="1" hangingPunct="1"/>
            <a:r>
              <a:rPr lang="en-US" b="1">
                <a:latin typeface="+mn-lt"/>
              </a:rPr>
              <a:t>Commission</a:t>
            </a:r>
          </a:p>
        </p:txBody>
      </p:sp>
      <p:sp>
        <p:nvSpPr>
          <p:cNvPr id="238602" name="Rectangle 10"/>
          <p:cNvSpPr>
            <a:spLocks noChangeArrowheads="1"/>
          </p:cNvSpPr>
          <p:nvPr/>
        </p:nvSpPr>
        <p:spPr bwMode="auto">
          <a:xfrm>
            <a:off x="457200" y="5181600"/>
            <a:ext cx="1981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Detailed</a:t>
            </a:r>
          </a:p>
          <a:p>
            <a:pPr algn="ctr" eaLnBrk="1" hangingPunct="1"/>
            <a:r>
              <a:rPr lang="en-US" b="1">
                <a:latin typeface="+mn-lt"/>
              </a:rPr>
              <a:t>Design</a:t>
            </a:r>
          </a:p>
        </p:txBody>
      </p:sp>
      <p:sp>
        <p:nvSpPr>
          <p:cNvPr id="238603" name="Rectangle 11"/>
          <p:cNvSpPr>
            <a:spLocks noChangeArrowheads="1"/>
          </p:cNvSpPr>
          <p:nvPr/>
        </p:nvSpPr>
        <p:spPr bwMode="auto">
          <a:xfrm>
            <a:off x="2971800" y="5181600"/>
            <a:ext cx="1981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Plan Set and </a:t>
            </a:r>
            <a:br>
              <a:rPr lang="en-US" b="1">
                <a:latin typeface="+mn-lt"/>
              </a:rPr>
            </a:br>
            <a:r>
              <a:rPr lang="en-US" b="1">
                <a:latin typeface="+mn-lt"/>
              </a:rPr>
              <a:t>Permit </a:t>
            </a:r>
            <a:br>
              <a:rPr lang="en-US" b="1">
                <a:latin typeface="+mn-lt"/>
              </a:rPr>
            </a:br>
            <a:r>
              <a:rPr lang="en-US" b="1">
                <a:latin typeface="+mn-lt"/>
              </a:rPr>
              <a:t>Application</a:t>
            </a:r>
          </a:p>
        </p:txBody>
      </p:sp>
      <p:sp>
        <p:nvSpPr>
          <p:cNvPr id="238604" name="Rectangle 12"/>
          <p:cNvSpPr>
            <a:spLocks noChangeArrowheads="1"/>
          </p:cNvSpPr>
          <p:nvPr/>
        </p:nvSpPr>
        <p:spPr bwMode="auto">
          <a:xfrm>
            <a:off x="5715000" y="5181600"/>
            <a:ext cx="1981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>
                <a:latin typeface="+mn-lt"/>
              </a:rPr>
              <a:t>Construction</a:t>
            </a:r>
          </a:p>
        </p:txBody>
      </p:sp>
      <p:sp>
        <p:nvSpPr>
          <p:cNvPr id="238605" name="Line 13"/>
          <p:cNvSpPr>
            <a:spLocks noChangeShapeType="1"/>
          </p:cNvSpPr>
          <p:nvPr/>
        </p:nvSpPr>
        <p:spPr bwMode="auto">
          <a:xfrm>
            <a:off x="2590800" y="1905000"/>
            <a:ext cx="5334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06" name="Line 14"/>
          <p:cNvSpPr>
            <a:spLocks noChangeShapeType="1"/>
          </p:cNvSpPr>
          <p:nvPr/>
        </p:nvSpPr>
        <p:spPr bwMode="auto">
          <a:xfrm>
            <a:off x="7696200" y="3505200"/>
            <a:ext cx="7620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07" name="Line 15"/>
          <p:cNvSpPr>
            <a:spLocks noChangeShapeType="1"/>
          </p:cNvSpPr>
          <p:nvPr/>
        </p:nvSpPr>
        <p:spPr bwMode="auto">
          <a:xfrm>
            <a:off x="7696200" y="1905000"/>
            <a:ext cx="7620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08" name="Line 16"/>
          <p:cNvSpPr>
            <a:spLocks noChangeShapeType="1"/>
          </p:cNvSpPr>
          <p:nvPr/>
        </p:nvSpPr>
        <p:spPr bwMode="auto">
          <a:xfrm>
            <a:off x="8458200" y="1905000"/>
            <a:ext cx="0" cy="25146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09" name="Line 17"/>
          <p:cNvSpPr>
            <a:spLocks noChangeShapeType="1"/>
          </p:cNvSpPr>
          <p:nvPr/>
        </p:nvSpPr>
        <p:spPr bwMode="auto">
          <a:xfrm>
            <a:off x="7696200" y="4419600"/>
            <a:ext cx="7620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0" name="Line 18"/>
          <p:cNvSpPr>
            <a:spLocks noChangeShapeType="1"/>
          </p:cNvSpPr>
          <p:nvPr/>
        </p:nvSpPr>
        <p:spPr bwMode="auto">
          <a:xfrm>
            <a:off x="5105399" y="1905000"/>
            <a:ext cx="609599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1" name="Line 19"/>
          <p:cNvSpPr>
            <a:spLocks noChangeShapeType="1"/>
          </p:cNvSpPr>
          <p:nvPr/>
        </p:nvSpPr>
        <p:spPr bwMode="auto">
          <a:xfrm>
            <a:off x="5500688" y="3505200"/>
            <a:ext cx="0" cy="9144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2" name="Line 20"/>
          <p:cNvSpPr>
            <a:spLocks noChangeShapeType="1"/>
          </p:cNvSpPr>
          <p:nvPr/>
        </p:nvSpPr>
        <p:spPr bwMode="auto">
          <a:xfrm>
            <a:off x="5486400" y="3505200"/>
            <a:ext cx="2286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3" name="Line 21"/>
          <p:cNvSpPr>
            <a:spLocks noChangeShapeType="1"/>
          </p:cNvSpPr>
          <p:nvPr/>
        </p:nvSpPr>
        <p:spPr bwMode="auto">
          <a:xfrm>
            <a:off x="5486400" y="4419600"/>
            <a:ext cx="2286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4" name="Line 22"/>
          <p:cNvSpPr>
            <a:spLocks noChangeShapeType="1"/>
          </p:cNvSpPr>
          <p:nvPr/>
        </p:nvSpPr>
        <p:spPr bwMode="auto">
          <a:xfrm>
            <a:off x="5105400" y="3962400"/>
            <a:ext cx="3810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5" name="Line 23"/>
          <p:cNvSpPr>
            <a:spLocks noChangeShapeType="1"/>
          </p:cNvSpPr>
          <p:nvPr/>
        </p:nvSpPr>
        <p:spPr bwMode="auto">
          <a:xfrm>
            <a:off x="2438400" y="3962400"/>
            <a:ext cx="6858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6" name="Line 24"/>
          <p:cNvSpPr>
            <a:spLocks noChangeShapeType="1"/>
          </p:cNvSpPr>
          <p:nvPr/>
        </p:nvSpPr>
        <p:spPr bwMode="auto">
          <a:xfrm>
            <a:off x="2438400" y="5867400"/>
            <a:ext cx="5334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7" name="Line 25"/>
          <p:cNvSpPr>
            <a:spLocks noChangeShapeType="1"/>
          </p:cNvSpPr>
          <p:nvPr/>
        </p:nvSpPr>
        <p:spPr bwMode="auto">
          <a:xfrm>
            <a:off x="4953000" y="5867400"/>
            <a:ext cx="762000" cy="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  <p:sp>
        <p:nvSpPr>
          <p:cNvPr id="238618" name="Line 26"/>
          <p:cNvSpPr>
            <a:spLocks noChangeShapeType="1"/>
          </p:cNvSpPr>
          <p:nvPr/>
        </p:nvSpPr>
        <p:spPr bwMode="auto">
          <a:xfrm>
            <a:off x="1371600" y="4343400"/>
            <a:ext cx="0" cy="8382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23863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3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3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3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3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3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3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596" grpId="0" animBg="1"/>
      <p:bldP spid="238597" grpId="0" animBg="1"/>
      <p:bldP spid="238598" grpId="0" animBg="1"/>
      <p:bldP spid="238599" grpId="0" animBg="1"/>
      <p:bldP spid="238600" grpId="0" animBg="1"/>
      <p:bldP spid="238601" grpId="0" animBg="1"/>
      <p:bldP spid="238602" grpId="0" animBg="1"/>
      <p:bldP spid="238603" grpId="0" animBg="1"/>
      <p:bldP spid="238604" grpId="0" animBg="1"/>
      <p:bldP spid="238605" grpId="0" animBg="1"/>
      <p:bldP spid="238606" grpId="0" animBg="1"/>
      <p:bldP spid="238607" grpId="0" animBg="1"/>
      <p:bldP spid="238608" grpId="0" animBg="1"/>
      <p:bldP spid="238609" grpId="0" animBg="1"/>
      <p:bldP spid="238610" grpId="0" animBg="1"/>
      <p:bldP spid="238611" grpId="0" animBg="1"/>
      <p:bldP spid="238612" grpId="0" animBg="1"/>
      <p:bldP spid="238613" grpId="0" animBg="1"/>
      <p:bldP spid="238614" grpId="0" animBg="1"/>
      <p:bldP spid="238615" grpId="0" animBg="1"/>
      <p:bldP spid="238616" grpId="0" animBg="1"/>
      <p:bldP spid="238617" grpId="0" animBg="1"/>
      <p:bldP spid="2386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251520" y="853285"/>
            <a:ext cx="3960237" cy="60047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40000"/>
          </a:blip>
          <a:stretch>
            <a:fillRect/>
          </a:stretch>
        </p:blipFill>
        <p:spPr>
          <a:xfrm>
            <a:off x="3851920" y="1125885"/>
            <a:ext cx="5559769" cy="5715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 Subdivisions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240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B3CCE6"/>
      </a:dk1>
      <a:lt1>
        <a:srgbClr val="FFFFFF"/>
      </a:lt1>
      <a:dk2>
        <a:srgbClr val="6698CC"/>
      </a:dk2>
      <a:lt2>
        <a:srgbClr val="FFFFFF"/>
      </a:lt2>
      <a:accent1>
        <a:srgbClr val="336599"/>
      </a:accent1>
      <a:accent2>
        <a:srgbClr val="2E4C6B"/>
      </a:accent2>
      <a:accent3>
        <a:srgbClr val="B8CAE2"/>
      </a:accent3>
      <a:accent4>
        <a:srgbClr val="DADADA"/>
      </a:accent4>
      <a:accent5>
        <a:srgbClr val="ADB8CA"/>
      </a:accent5>
      <a:accent6>
        <a:srgbClr val="294460"/>
      </a:accent6>
      <a:hlink>
        <a:srgbClr val="0B54A3"/>
      </a:hlink>
      <a:folHlink>
        <a:srgbClr val="0B73E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5A58"/>
        </a:dk1>
        <a:lt1>
          <a:srgbClr val="FFFFFF"/>
        </a:lt1>
        <a:dk2>
          <a:srgbClr val="008080"/>
        </a:dk2>
        <a:lt2>
          <a:srgbClr val="FFFFFF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DBA6"/>
        </a:lt1>
        <a:dk2>
          <a:srgbClr val="000000"/>
        </a:dk2>
        <a:lt2>
          <a:srgbClr val="CC7A00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3491</TotalTime>
  <Words>366</Words>
  <Application>Microsoft Office PowerPoint</Application>
  <PresentationFormat>On-screen Show (4:3)</PresentationFormat>
  <Paragraphs>208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Century</vt:lpstr>
      <vt:lpstr>Futura Md BT</vt:lpstr>
      <vt:lpstr>Futura Medium</vt:lpstr>
      <vt:lpstr>Futura-Book</vt:lpstr>
      <vt:lpstr>Default Design</vt:lpstr>
      <vt:lpstr>17 LID  Lessons  Learned</vt:lpstr>
      <vt:lpstr>1. Elegance</vt:lpstr>
      <vt:lpstr>2. Barriers, What Barriers?</vt:lpstr>
      <vt:lpstr>3. Low Cost Option</vt:lpstr>
      <vt:lpstr>4. Four Percent</vt:lpstr>
      <vt:lpstr>5. Nearly Everywhere</vt:lpstr>
      <vt:lpstr>6. Lot Size, Not Land Use</vt:lpstr>
      <vt:lpstr>7. Deemed Complete</vt:lpstr>
      <vt:lpstr>8. Subdivisions</vt:lpstr>
      <vt:lpstr>PowerPoint Presentation</vt:lpstr>
      <vt:lpstr>9. Bioretention</vt:lpstr>
      <vt:lpstr>10. Flat, Flat, Flat</vt:lpstr>
      <vt:lpstr>10. Flat, Flat, Flat</vt:lpstr>
      <vt:lpstr>10. Flat, Flat, Flat</vt:lpstr>
      <vt:lpstr>10. Flat, Flat, Flat</vt:lpstr>
      <vt:lpstr>10. Flat, Flat, Flat</vt:lpstr>
      <vt:lpstr>11. Overflow</vt:lpstr>
      <vt:lpstr>12. Raised Underdrain</vt:lpstr>
      <vt:lpstr>13. Keep It On the Surface</vt:lpstr>
      <vt:lpstr>14. Geotechnically…</vt:lpstr>
      <vt:lpstr>14. Geotechnically…</vt:lpstr>
      <vt:lpstr>15. Sand and Compost</vt:lpstr>
      <vt:lpstr>16. Pollutant Build-Up</vt:lpstr>
      <vt:lpstr>17. Resilience</vt:lpstr>
      <vt:lpstr>17. Resilience</vt:lpstr>
      <vt:lpstr>17 LID  Lessons  Learned</vt:lpstr>
    </vt:vector>
  </TitlesOfParts>
  <Company>Presentation Magazine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Blue</dc:title>
  <dc:creator>Presentation Magazine</dc:creator>
  <cp:lastModifiedBy>Dan Cloak</cp:lastModifiedBy>
  <cp:revision>87</cp:revision>
  <dcterms:created xsi:type="dcterms:W3CDTF">2005-03-15T10:04:38Z</dcterms:created>
  <dcterms:modified xsi:type="dcterms:W3CDTF">2015-11-04T07:39:55Z</dcterms:modified>
</cp:coreProperties>
</file>